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8" r:id="rId2"/>
    <p:sldId id="259" r:id="rId3"/>
    <p:sldId id="260" r:id="rId4"/>
    <p:sldId id="261" r:id="rId5"/>
    <p:sldId id="262" r:id="rId6"/>
    <p:sldId id="284" r:id="rId7"/>
    <p:sldId id="264" r:id="rId8"/>
    <p:sldId id="265" r:id="rId9"/>
    <p:sldId id="266" r:id="rId10"/>
    <p:sldId id="267" r:id="rId11"/>
    <p:sldId id="268" r:id="rId12"/>
    <p:sldId id="269" r:id="rId13"/>
    <p:sldId id="270" r:id="rId14"/>
    <p:sldId id="271" r:id="rId15"/>
    <p:sldId id="272" r:id="rId16"/>
    <p:sldId id="285" r:id="rId17"/>
    <p:sldId id="274" r:id="rId18"/>
    <p:sldId id="286" r:id="rId19"/>
    <p:sldId id="287" r:id="rId20"/>
    <p:sldId id="288" r:id="rId21"/>
    <p:sldId id="289" r:id="rId22"/>
    <p:sldId id="279" r:id="rId23"/>
    <p:sldId id="280" r:id="rId24"/>
    <p:sldId id="281" r:id="rId25"/>
    <p:sldId id="291" r:id="rId26"/>
    <p:sldId id="282" r:id="rId27"/>
    <p:sldId id="292" r:id="rId28"/>
    <p:sldId id="283" r:id="rId29"/>
    <p:sldId id="290" r:id="rId30"/>
    <p:sldId id="299" r:id="rId31"/>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jou Stijn" initials="LS" lastIdx="4" clrIdx="0">
    <p:extLst/>
  </p:cmAuthor>
  <p:cmAuthor id="2" name="IBZ" initials="IBZ"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2" autoAdjust="0"/>
    <p:restoredTop sz="94660"/>
  </p:normalViewPr>
  <p:slideViewPr>
    <p:cSldViewPr>
      <p:cViewPr varScale="1">
        <p:scale>
          <a:sx n="74" d="100"/>
          <a:sy n="74" d="100"/>
        </p:scale>
        <p:origin x="-13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6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D0C93521-C374-4F69-8B2E-CB769E716055}" type="datetimeFigureOut">
              <a:rPr lang="fr-BE" smtClean="0"/>
              <a:t>5/03/2018</a:t>
            </a:fld>
            <a:endParaRPr lang="fr-BE"/>
          </a:p>
        </p:txBody>
      </p:sp>
      <p:sp>
        <p:nvSpPr>
          <p:cNvPr id="4" name="Espace réservé du pied de page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F2248AC2-0147-4EDE-B7EB-341850D715C8}" type="slidenum">
              <a:rPr lang="fr-BE" smtClean="0"/>
              <a:t>‹N°›</a:t>
            </a:fld>
            <a:endParaRPr lang="fr-BE"/>
          </a:p>
        </p:txBody>
      </p:sp>
    </p:spTree>
    <p:extLst>
      <p:ext uri="{BB962C8B-B14F-4D97-AF65-F5344CB8AC3E}">
        <p14:creationId xmlns:p14="http://schemas.microsoft.com/office/powerpoint/2010/main" val="4016935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D543B682-B0CC-41DF-BA42-CCD88C1C7FA8}" type="datetimeFigureOut">
              <a:rPr lang="fr-BE" smtClean="0"/>
              <a:t>5/03/2018</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20FDC2EC-37E7-4330-8F71-195E10908BA9}" type="slidenum">
              <a:rPr lang="fr-BE" smtClean="0"/>
              <a:t>‹N°›</a:t>
            </a:fld>
            <a:endParaRPr lang="fr-BE"/>
          </a:p>
        </p:txBody>
      </p:sp>
    </p:spTree>
    <p:extLst>
      <p:ext uri="{BB962C8B-B14F-4D97-AF65-F5344CB8AC3E}">
        <p14:creationId xmlns:p14="http://schemas.microsoft.com/office/powerpoint/2010/main" val="2895907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Tree>
    <p:extLst>
      <p:ext uri="{BB962C8B-B14F-4D97-AF65-F5344CB8AC3E}">
        <p14:creationId xmlns:p14="http://schemas.microsoft.com/office/powerpoint/2010/main" val="1770712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rgbClr val="D2D2C6"/>
        </a:solidFill>
        <a:effectLst/>
      </p:bgPr>
    </p:bg>
    <p:spTree>
      <p:nvGrpSpPr>
        <p:cNvPr id="1" name=""/>
        <p:cNvGrpSpPr/>
        <p:nvPr/>
      </p:nvGrpSpPr>
      <p:grpSpPr>
        <a:xfrm>
          <a:off x="0" y="0"/>
          <a:ext cx="0" cy="0"/>
          <a:chOff x="0" y="0"/>
          <a:chExt cx="0" cy="0"/>
        </a:xfrm>
      </p:grpSpPr>
      <p:sp>
        <p:nvSpPr>
          <p:cNvPr id="4" name="Rectangle 7"/>
          <p:cNvSpPr>
            <a:spLocks noChangeArrowheads="1"/>
          </p:cNvSpPr>
          <p:nvPr/>
        </p:nvSpPr>
        <p:spPr bwMode="auto">
          <a:xfrm>
            <a:off x="793750" y="2260600"/>
            <a:ext cx="1800225" cy="4318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nl-BE" altLang="nl-BE">
              <a:solidFill>
                <a:srgbClr val="000000"/>
              </a:solidFill>
            </a:endParaRPr>
          </a:p>
        </p:txBody>
      </p:sp>
      <p:sp>
        <p:nvSpPr>
          <p:cNvPr id="5" name="Rectangle 8"/>
          <p:cNvSpPr>
            <a:spLocks noChangeArrowheads="1"/>
          </p:cNvSpPr>
          <p:nvPr/>
        </p:nvSpPr>
        <p:spPr bwMode="auto">
          <a:xfrm>
            <a:off x="0" y="0"/>
            <a:ext cx="9140825" cy="14620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nl-BE" altLang="nl-BE">
              <a:solidFill>
                <a:srgbClr val="000000"/>
              </a:solidFill>
            </a:endParaRPr>
          </a:p>
        </p:txBody>
      </p:sp>
      <p:pic>
        <p:nvPicPr>
          <p:cNvPr id="6" name="Picture 12" descr="logo-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6725" y="6299200"/>
            <a:ext cx="2921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103 ibz-FRNL_POS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188" y="420688"/>
            <a:ext cx="237807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20"/>
          <p:cNvGrpSpPr>
            <a:grpSpLocks/>
          </p:cNvGrpSpPr>
          <p:nvPr/>
        </p:nvGrpSpPr>
        <p:grpSpPr bwMode="auto">
          <a:xfrm>
            <a:off x="793750" y="2692400"/>
            <a:ext cx="7626350" cy="3171825"/>
            <a:chOff x="500" y="1696"/>
            <a:chExt cx="4804" cy="1998"/>
          </a:xfrm>
        </p:grpSpPr>
        <p:sp>
          <p:nvSpPr>
            <p:cNvPr id="9" name="Rectangle 14"/>
            <p:cNvSpPr>
              <a:spLocks noChangeArrowheads="1"/>
            </p:cNvSpPr>
            <p:nvPr/>
          </p:nvSpPr>
          <p:spPr bwMode="auto">
            <a:xfrm>
              <a:off x="500" y="1696"/>
              <a:ext cx="4588" cy="216"/>
            </a:xfrm>
            <a:prstGeom prst="rect">
              <a:avLst/>
            </a:prstGeom>
            <a:solidFill>
              <a:schemeClr val="bg1">
                <a:alpha val="70195"/>
              </a:schemeClr>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nl-BE" altLang="nl-BE">
                <a:solidFill>
                  <a:srgbClr val="000000"/>
                </a:solidFill>
              </a:endParaRPr>
            </a:p>
          </p:txBody>
        </p:sp>
        <p:sp>
          <p:nvSpPr>
            <p:cNvPr id="10" name="Rectangle 15"/>
            <p:cNvSpPr>
              <a:spLocks noChangeArrowheads="1"/>
            </p:cNvSpPr>
            <p:nvPr/>
          </p:nvSpPr>
          <p:spPr bwMode="auto">
            <a:xfrm>
              <a:off x="5088" y="1696"/>
              <a:ext cx="216" cy="1782"/>
            </a:xfrm>
            <a:prstGeom prst="rect">
              <a:avLst/>
            </a:prstGeom>
            <a:solidFill>
              <a:schemeClr val="bg1">
                <a:alpha val="70195"/>
              </a:schemeClr>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nl-BE" altLang="nl-BE">
                <a:solidFill>
                  <a:srgbClr val="000000"/>
                </a:solidFill>
              </a:endParaRPr>
            </a:p>
          </p:txBody>
        </p:sp>
        <p:sp>
          <p:nvSpPr>
            <p:cNvPr id="11" name="Rectangle 18"/>
            <p:cNvSpPr>
              <a:spLocks noChangeArrowheads="1"/>
            </p:cNvSpPr>
            <p:nvPr/>
          </p:nvSpPr>
          <p:spPr bwMode="auto">
            <a:xfrm>
              <a:off x="716" y="3478"/>
              <a:ext cx="4588" cy="216"/>
            </a:xfrm>
            <a:prstGeom prst="rect">
              <a:avLst/>
            </a:prstGeom>
            <a:solidFill>
              <a:schemeClr val="bg1">
                <a:alpha val="70195"/>
              </a:schemeClr>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nl-BE" altLang="nl-BE">
                <a:solidFill>
                  <a:srgbClr val="000000"/>
                </a:solidFill>
              </a:endParaRPr>
            </a:p>
          </p:txBody>
        </p:sp>
        <p:sp>
          <p:nvSpPr>
            <p:cNvPr id="12" name="Rectangle 19"/>
            <p:cNvSpPr>
              <a:spLocks noChangeArrowheads="1"/>
            </p:cNvSpPr>
            <p:nvPr/>
          </p:nvSpPr>
          <p:spPr bwMode="auto">
            <a:xfrm>
              <a:off x="500" y="1912"/>
              <a:ext cx="216" cy="1782"/>
            </a:xfrm>
            <a:prstGeom prst="rect">
              <a:avLst/>
            </a:prstGeom>
            <a:solidFill>
              <a:schemeClr val="bg1">
                <a:alpha val="70195"/>
              </a:schemeClr>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nl-BE" altLang="nl-BE">
                <a:solidFill>
                  <a:srgbClr val="000000"/>
                </a:solidFill>
              </a:endParaRPr>
            </a:p>
          </p:txBody>
        </p:sp>
      </p:grpSp>
      <p:sp>
        <p:nvSpPr>
          <p:cNvPr id="6147" name="Rectangle 3"/>
          <p:cNvSpPr>
            <a:spLocks noGrp="1" noChangeArrowheads="1"/>
          </p:cNvSpPr>
          <p:nvPr>
            <p:ph type="ctrTitle"/>
          </p:nvPr>
        </p:nvSpPr>
        <p:spPr>
          <a:xfrm>
            <a:off x="1738313" y="3702050"/>
            <a:ext cx="5727700" cy="990600"/>
          </a:xfrm>
        </p:spPr>
        <p:txBody>
          <a:bodyPr anchor="b"/>
          <a:lstStyle>
            <a:lvl1pPr marL="0" indent="0" algn="r">
              <a:lnSpc>
                <a:spcPts val="3500"/>
              </a:lnSpc>
              <a:buFontTx/>
              <a:buNone/>
              <a:defRPr sz="3100"/>
            </a:lvl1pPr>
          </a:lstStyle>
          <a:p>
            <a:pPr lvl="0"/>
            <a:r>
              <a:rPr lang="nl-NL" altLang="nl-BE" noProof="0"/>
              <a:t>Klik om de stijl te bewerken</a:t>
            </a:r>
          </a:p>
        </p:txBody>
      </p:sp>
      <p:sp>
        <p:nvSpPr>
          <p:cNvPr id="6148" name="Rectangle 4"/>
          <p:cNvSpPr>
            <a:spLocks noGrp="1" noChangeArrowheads="1"/>
          </p:cNvSpPr>
          <p:nvPr>
            <p:ph type="subTitle" idx="1"/>
          </p:nvPr>
        </p:nvSpPr>
        <p:spPr>
          <a:xfrm>
            <a:off x="1736725" y="4718050"/>
            <a:ext cx="5729288" cy="728663"/>
          </a:xfrm>
          <a:noFill/>
          <a:extLst>
            <a:ext uri="{909E8E84-426E-40DD-AFC4-6F175D3DCCD1}">
              <a14:hiddenFill xmlns:a14="http://schemas.microsoft.com/office/drawing/2010/main">
                <a:solidFill>
                  <a:schemeClr val="accent1"/>
                </a:solidFill>
              </a14:hiddenFill>
            </a:ext>
          </a:extLst>
        </p:spPr>
        <p:txBody>
          <a:bodyPr/>
          <a:lstStyle>
            <a:lvl1pPr marL="0" indent="0" algn="r">
              <a:lnSpc>
                <a:spcPts val="2600"/>
              </a:lnSpc>
              <a:spcBef>
                <a:spcPct val="0"/>
              </a:spcBef>
              <a:buFontTx/>
              <a:buNone/>
              <a:defRPr sz="2200" b="0">
                <a:solidFill>
                  <a:schemeClr val="tx2"/>
                </a:solidFill>
                <a:latin typeface="Arial Narrow" pitchFamily="34" charset="0"/>
              </a:defRPr>
            </a:lvl1pPr>
          </a:lstStyle>
          <a:p>
            <a:pPr lvl="0"/>
            <a:r>
              <a:rPr lang="nl-NL" altLang="nl-BE" noProof="0"/>
              <a:t>Klik om de ondertitelstijl van het model te bewerken</a:t>
            </a:r>
          </a:p>
        </p:txBody>
      </p:sp>
      <p:sp>
        <p:nvSpPr>
          <p:cNvPr id="13" name="Rectangle 5"/>
          <p:cNvSpPr>
            <a:spLocks noGrp="1" noChangeArrowheads="1"/>
          </p:cNvSpPr>
          <p:nvPr>
            <p:ph type="dt" sz="half" idx="10"/>
          </p:nvPr>
        </p:nvSpPr>
        <p:spPr>
          <a:xfrm>
            <a:off x="790575" y="2371725"/>
            <a:ext cx="1800225" cy="276225"/>
          </a:xfrm>
        </p:spPr>
        <p:txBody>
          <a:bodyPr/>
          <a:lstStyle>
            <a:lvl1pPr algn="ctr">
              <a:defRPr sz="1400" smtClean="0">
                <a:solidFill>
                  <a:schemeClr val="bg1"/>
                </a:solidFill>
              </a:defRPr>
            </a:lvl1pPr>
          </a:lstStyle>
          <a:p>
            <a:pPr>
              <a:defRPr/>
            </a:pPr>
            <a:fld id="{5243F493-3002-4B89-8117-193FD34FD68E}" type="datetime1">
              <a:rPr lang="nl-BE" altLang="nl-BE">
                <a:solidFill>
                  <a:srgbClr val="FFFFFF"/>
                </a:solidFill>
              </a:rPr>
              <a:pPr>
                <a:defRPr/>
              </a:pPr>
              <a:t>5/03/2018</a:t>
            </a:fld>
            <a:endParaRPr lang="fr-BE" altLang="nl-BE">
              <a:solidFill>
                <a:srgbClr val="FFFFFF"/>
              </a:solidFill>
            </a:endParaRPr>
          </a:p>
        </p:txBody>
      </p:sp>
    </p:spTree>
    <p:extLst>
      <p:ext uri="{BB962C8B-B14F-4D97-AF65-F5344CB8AC3E}">
        <p14:creationId xmlns:p14="http://schemas.microsoft.com/office/powerpoint/2010/main" val="138788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fld id="{2B9F5572-9435-49A3-A7A1-149F7C1D61E5}" type="datetime1">
              <a:rPr lang="nl-BE" altLang="nl-BE" smtClean="0"/>
              <a:pPr>
                <a:defRPr/>
              </a:pPr>
              <a:t>5/03/2018</a:t>
            </a:fld>
            <a:endParaRPr lang="fr-BE" altLang="nl-BE"/>
          </a:p>
        </p:txBody>
      </p:sp>
      <p:sp>
        <p:nvSpPr>
          <p:cNvPr id="5" name="Rectangle 6"/>
          <p:cNvSpPr>
            <a:spLocks noGrp="1" noChangeArrowheads="1"/>
          </p:cNvSpPr>
          <p:nvPr>
            <p:ph type="sldNum" sz="quarter" idx="11"/>
          </p:nvPr>
        </p:nvSpPr>
        <p:spPr>
          <a:ln/>
        </p:spPr>
        <p:txBody>
          <a:bodyPr/>
          <a:lstStyle>
            <a:lvl1pPr>
              <a:defRPr/>
            </a:lvl1pPr>
          </a:lstStyle>
          <a:p>
            <a:pPr>
              <a:defRPr/>
            </a:pPr>
            <a:fld id="{990091D0-6B15-49F6-BAF1-C681B5D0A980}" type="slidenum">
              <a:rPr lang="nl-NL" altLang="nl-BE"/>
              <a:pPr>
                <a:defRPr/>
              </a:pPr>
              <a:t>‹N°›</a:t>
            </a:fld>
            <a:endParaRPr lang="nl-NL" altLang="nl-BE"/>
          </a:p>
        </p:txBody>
      </p:sp>
    </p:spTree>
    <p:extLst>
      <p:ext uri="{BB962C8B-B14F-4D97-AF65-F5344CB8AC3E}">
        <p14:creationId xmlns:p14="http://schemas.microsoft.com/office/powerpoint/2010/main" val="3262147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35738" y="241300"/>
            <a:ext cx="1887537" cy="5749925"/>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868363" y="241300"/>
            <a:ext cx="5514975" cy="57499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fld id="{90CEE477-E71C-4867-936F-DDB76E757201}" type="datetime1">
              <a:rPr lang="nl-BE" altLang="nl-BE" smtClean="0"/>
              <a:pPr>
                <a:defRPr/>
              </a:pPr>
              <a:t>5/03/2018</a:t>
            </a:fld>
            <a:endParaRPr lang="fr-BE" altLang="nl-BE"/>
          </a:p>
        </p:txBody>
      </p:sp>
      <p:sp>
        <p:nvSpPr>
          <p:cNvPr id="5" name="Rectangle 6"/>
          <p:cNvSpPr>
            <a:spLocks noGrp="1" noChangeArrowheads="1"/>
          </p:cNvSpPr>
          <p:nvPr>
            <p:ph type="sldNum" sz="quarter" idx="11"/>
          </p:nvPr>
        </p:nvSpPr>
        <p:spPr>
          <a:ln/>
        </p:spPr>
        <p:txBody>
          <a:bodyPr/>
          <a:lstStyle>
            <a:lvl1pPr>
              <a:defRPr/>
            </a:lvl1pPr>
          </a:lstStyle>
          <a:p>
            <a:pPr>
              <a:defRPr/>
            </a:pPr>
            <a:fld id="{B52007BD-3695-43F7-94E8-45BF2069BD83}" type="slidenum">
              <a:rPr lang="nl-NL" altLang="nl-BE"/>
              <a:pPr>
                <a:defRPr/>
              </a:pPr>
              <a:t>‹N°›</a:t>
            </a:fld>
            <a:endParaRPr lang="nl-NL" altLang="nl-BE"/>
          </a:p>
        </p:txBody>
      </p:sp>
    </p:spTree>
    <p:extLst>
      <p:ext uri="{BB962C8B-B14F-4D97-AF65-F5344CB8AC3E}">
        <p14:creationId xmlns:p14="http://schemas.microsoft.com/office/powerpoint/2010/main" val="2292546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fld id="{BE493C2F-A104-49F6-926F-29B925B9B0A1}" type="datetime1">
              <a:rPr lang="nl-BE" altLang="nl-BE" smtClean="0"/>
              <a:pPr>
                <a:defRPr/>
              </a:pPr>
              <a:t>5/03/2018</a:t>
            </a:fld>
            <a:endParaRPr lang="fr-BE" altLang="nl-BE"/>
          </a:p>
        </p:txBody>
      </p:sp>
      <p:sp>
        <p:nvSpPr>
          <p:cNvPr id="5" name="Rectangle 6"/>
          <p:cNvSpPr>
            <a:spLocks noGrp="1" noChangeArrowheads="1"/>
          </p:cNvSpPr>
          <p:nvPr>
            <p:ph type="sldNum" sz="quarter" idx="11"/>
          </p:nvPr>
        </p:nvSpPr>
        <p:spPr>
          <a:ln/>
        </p:spPr>
        <p:txBody>
          <a:bodyPr/>
          <a:lstStyle>
            <a:lvl1pPr>
              <a:defRPr/>
            </a:lvl1pPr>
          </a:lstStyle>
          <a:p>
            <a:pPr>
              <a:defRPr/>
            </a:pPr>
            <a:fld id="{85C6E6F3-F23C-4208-945D-9459BCB25F44}" type="slidenum">
              <a:rPr lang="nl-NL" altLang="nl-BE"/>
              <a:pPr>
                <a:defRPr/>
              </a:pPr>
              <a:t>‹N°›</a:t>
            </a:fld>
            <a:endParaRPr lang="nl-NL" altLang="nl-BE"/>
          </a:p>
        </p:txBody>
      </p:sp>
    </p:spTree>
    <p:extLst>
      <p:ext uri="{BB962C8B-B14F-4D97-AF65-F5344CB8AC3E}">
        <p14:creationId xmlns:p14="http://schemas.microsoft.com/office/powerpoint/2010/main" val="71298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fld id="{1A2CE287-D501-401E-AE7E-C15977BDFFF7}" type="datetime1">
              <a:rPr lang="nl-BE" altLang="nl-BE" smtClean="0"/>
              <a:pPr>
                <a:defRPr/>
              </a:pPr>
              <a:t>5/03/2018</a:t>
            </a:fld>
            <a:endParaRPr lang="fr-BE" altLang="nl-BE"/>
          </a:p>
        </p:txBody>
      </p:sp>
      <p:sp>
        <p:nvSpPr>
          <p:cNvPr id="5" name="Rectangle 6"/>
          <p:cNvSpPr>
            <a:spLocks noGrp="1" noChangeArrowheads="1"/>
          </p:cNvSpPr>
          <p:nvPr>
            <p:ph type="sldNum" sz="quarter" idx="11"/>
          </p:nvPr>
        </p:nvSpPr>
        <p:spPr>
          <a:ln/>
        </p:spPr>
        <p:txBody>
          <a:bodyPr/>
          <a:lstStyle>
            <a:lvl1pPr>
              <a:defRPr/>
            </a:lvl1pPr>
          </a:lstStyle>
          <a:p>
            <a:pPr>
              <a:defRPr/>
            </a:pPr>
            <a:fld id="{18F41BF0-B66D-4663-9A49-9D5752D6D865}" type="slidenum">
              <a:rPr lang="nl-NL" altLang="nl-BE"/>
              <a:pPr>
                <a:defRPr/>
              </a:pPr>
              <a:t>‹N°›</a:t>
            </a:fld>
            <a:endParaRPr lang="nl-NL" altLang="nl-BE"/>
          </a:p>
        </p:txBody>
      </p:sp>
    </p:spTree>
    <p:extLst>
      <p:ext uri="{BB962C8B-B14F-4D97-AF65-F5344CB8AC3E}">
        <p14:creationId xmlns:p14="http://schemas.microsoft.com/office/powerpoint/2010/main" val="8290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12192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46863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fld id="{A04361C8-6889-48F5-B596-B9DB3067B0F8}" type="datetime1">
              <a:rPr lang="nl-BE" altLang="nl-BE" smtClean="0"/>
              <a:pPr>
                <a:defRPr/>
              </a:pPr>
              <a:t>5/03/2018</a:t>
            </a:fld>
            <a:endParaRPr lang="fr-BE" altLang="nl-BE"/>
          </a:p>
        </p:txBody>
      </p:sp>
      <p:sp>
        <p:nvSpPr>
          <p:cNvPr id="6" name="Rectangle 6"/>
          <p:cNvSpPr>
            <a:spLocks noGrp="1" noChangeArrowheads="1"/>
          </p:cNvSpPr>
          <p:nvPr>
            <p:ph type="sldNum" sz="quarter" idx="11"/>
          </p:nvPr>
        </p:nvSpPr>
        <p:spPr>
          <a:ln/>
        </p:spPr>
        <p:txBody>
          <a:bodyPr/>
          <a:lstStyle>
            <a:lvl1pPr>
              <a:defRPr/>
            </a:lvl1pPr>
          </a:lstStyle>
          <a:p>
            <a:pPr>
              <a:defRPr/>
            </a:pPr>
            <a:fld id="{DD72C6A9-0D4C-4DF5-A232-56725511480B}" type="slidenum">
              <a:rPr lang="nl-NL" altLang="nl-BE"/>
              <a:pPr>
                <a:defRPr/>
              </a:pPr>
              <a:t>‹N°›</a:t>
            </a:fld>
            <a:endParaRPr lang="nl-NL" altLang="nl-BE"/>
          </a:p>
        </p:txBody>
      </p:sp>
    </p:spTree>
    <p:extLst>
      <p:ext uri="{BB962C8B-B14F-4D97-AF65-F5344CB8AC3E}">
        <p14:creationId xmlns:p14="http://schemas.microsoft.com/office/powerpoint/2010/main" val="138805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fld id="{918B103C-A8F2-4B72-A6C3-9CF03ADFED22}" type="datetime1">
              <a:rPr lang="nl-BE" altLang="nl-BE" smtClean="0"/>
              <a:pPr>
                <a:defRPr/>
              </a:pPr>
              <a:t>5/03/2018</a:t>
            </a:fld>
            <a:endParaRPr lang="fr-BE" altLang="nl-BE"/>
          </a:p>
        </p:txBody>
      </p:sp>
      <p:sp>
        <p:nvSpPr>
          <p:cNvPr id="8" name="Rectangle 6"/>
          <p:cNvSpPr>
            <a:spLocks noGrp="1" noChangeArrowheads="1"/>
          </p:cNvSpPr>
          <p:nvPr>
            <p:ph type="sldNum" sz="quarter" idx="11"/>
          </p:nvPr>
        </p:nvSpPr>
        <p:spPr>
          <a:ln/>
        </p:spPr>
        <p:txBody>
          <a:bodyPr/>
          <a:lstStyle>
            <a:lvl1pPr>
              <a:defRPr/>
            </a:lvl1pPr>
          </a:lstStyle>
          <a:p>
            <a:pPr>
              <a:defRPr/>
            </a:pPr>
            <a:fld id="{2746B160-1060-432F-BC8F-0556C447252E}" type="slidenum">
              <a:rPr lang="nl-NL" altLang="nl-BE"/>
              <a:pPr>
                <a:defRPr/>
              </a:pPr>
              <a:t>‹N°›</a:t>
            </a:fld>
            <a:endParaRPr lang="nl-NL" altLang="nl-BE"/>
          </a:p>
        </p:txBody>
      </p:sp>
    </p:spTree>
    <p:extLst>
      <p:ext uri="{BB962C8B-B14F-4D97-AF65-F5344CB8AC3E}">
        <p14:creationId xmlns:p14="http://schemas.microsoft.com/office/powerpoint/2010/main" val="3692801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fld id="{E46D1B93-66E1-4CCD-8FCF-FAC47F770AC1}" type="datetime1">
              <a:rPr lang="nl-BE" altLang="nl-BE" smtClean="0"/>
              <a:pPr>
                <a:defRPr/>
              </a:pPr>
              <a:t>5/03/2018</a:t>
            </a:fld>
            <a:endParaRPr lang="fr-BE" altLang="nl-BE"/>
          </a:p>
        </p:txBody>
      </p:sp>
      <p:sp>
        <p:nvSpPr>
          <p:cNvPr id="4" name="Rectangle 6"/>
          <p:cNvSpPr>
            <a:spLocks noGrp="1" noChangeArrowheads="1"/>
          </p:cNvSpPr>
          <p:nvPr>
            <p:ph type="sldNum" sz="quarter" idx="11"/>
          </p:nvPr>
        </p:nvSpPr>
        <p:spPr>
          <a:ln/>
        </p:spPr>
        <p:txBody>
          <a:bodyPr/>
          <a:lstStyle>
            <a:lvl1pPr>
              <a:defRPr/>
            </a:lvl1pPr>
          </a:lstStyle>
          <a:p>
            <a:pPr>
              <a:defRPr/>
            </a:pPr>
            <a:fld id="{37296898-E0EA-490A-A475-B1B64AB43EDD}" type="slidenum">
              <a:rPr lang="nl-NL" altLang="nl-BE"/>
              <a:pPr>
                <a:defRPr/>
              </a:pPr>
              <a:t>‹N°›</a:t>
            </a:fld>
            <a:endParaRPr lang="nl-NL" altLang="nl-BE"/>
          </a:p>
        </p:txBody>
      </p:sp>
    </p:spTree>
    <p:extLst>
      <p:ext uri="{BB962C8B-B14F-4D97-AF65-F5344CB8AC3E}">
        <p14:creationId xmlns:p14="http://schemas.microsoft.com/office/powerpoint/2010/main" val="180545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754CAA7-8526-4CF6-A0EA-E09263BDEEA5}" type="datetime1">
              <a:rPr lang="nl-BE" altLang="nl-BE" smtClean="0"/>
              <a:pPr>
                <a:defRPr/>
              </a:pPr>
              <a:t>5/03/2018</a:t>
            </a:fld>
            <a:endParaRPr lang="fr-BE" altLang="nl-BE"/>
          </a:p>
        </p:txBody>
      </p:sp>
      <p:sp>
        <p:nvSpPr>
          <p:cNvPr id="3" name="Rectangle 6"/>
          <p:cNvSpPr>
            <a:spLocks noGrp="1" noChangeArrowheads="1"/>
          </p:cNvSpPr>
          <p:nvPr>
            <p:ph type="sldNum" sz="quarter" idx="11"/>
          </p:nvPr>
        </p:nvSpPr>
        <p:spPr>
          <a:ln/>
        </p:spPr>
        <p:txBody>
          <a:bodyPr/>
          <a:lstStyle>
            <a:lvl1pPr>
              <a:defRPr/>
            </a:lvl1pPr>
          </a:lstStyle>
          <a:p>
            <a:pPr>
              <a:defRPr/>
            </a:pPr>
            <a:fld id="{36553902-A51E-4EE0-9A82-D8863049E1DE}" type="slidenum">
              <a:rPr lang="nl-NL" altLang="nl-BE"/>
              <a:pPr>
                <a:defRPr/>
              </a:pPr>
              <a:t>‹N°›</a:t>
            </a:fld>
            <a:endParaRPr lang="nl-NL" altLang="nl-BE"/>
          </a:p>
        </p:txBody>
      </p:sp>
    </p:spTree>
    <p:extLst>
      <p:ext uri="{BB962C8B-B14F-4D97-AF65-F5344CB8AC3E}">
        <p14:creationId xmlns:p14="http://schemas.microsoft.com/office/powerpoint/2010/main" val="367860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EBD262DF-B396-481B-8757-9CC31D9B2754}" type="datetime1">
              <a:rPr lang="nl-BE" altLang="nl-BE" smtClean="0"/>
              <a:pPr>
                <a:defRPr/>
              </a:pPr>
              <a:t>5/03/2018</a:t>
            </a:fld>
            <a:endParaRPr lang="fr-BE" altLang="nl-BE"/>
          </a:p>
        </p:txBody>
      </p:sp>
      <p:sp>
        <p:nvSpPr>
          <p:cNvPr id="6" name="Rectangle 6"/>
          <p:cNvSpPr>
            <a:spLocks noGrp="1" noChangeArrowheads="1"/>
          </p:cNvSpPr>
          <p:nvPr>
            <p:ph type="sldNum" sz="quarter" idx="11"/>
          </p:nvPr>
        </p:nvSpPr>
        <p:spPr>
          <a:ln/>
        </p:spPr>
        <p:txBody>
          <a:bodyPr/>
          <a:lstStyle>
            <a:lvl1pPr>
              <a:defRPr/>
            </a:lvl1pPr>
          </a:lstStyle>
          <a:p>
            <a:pPr>
              <a:defRPr/>
            </a:pPr>
            <a:fld id="{9EE754BB-7C05-41AA-B8C8-8FE746CCF90C}" type="slidenum">
              <a:rPr lang="nl-NL" altLang="nl-BE"/>
              <a:pPr>
                <a:defRPr/>
              </a:pPr>
              <a:t>‹N°›</a:t>
            </a:fld>
            <a:endParaRPr lang="nl-NL" altLang="nl-BE"/>
          </a:p>
        </p:txBody>
      </p:sp>
    </p:spTree>
    <p:extLst>
      <p:ext uri="{BB962C8B-B14F-4D97-AF65-F5344CB8AC3E}">
        <p14:creationId xmlns:p14="http://schemas.microsoft.com/office/powerpoint/2010/main" val="983054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nl-BE"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CBB90259-1057-4AD1-B892-395897D59187}" type="datetime1">
              <a:rPr lang="nl-BE" altLang="nl-BE" smtClean="0"/>
              <a:pPr>
                <a:defRPr/>
              </a:pPr>
              <a:t>5/03/2018</a:t>
            </a:fld>
            <a:endParaRPr lang="fr-BE" altLang="nl-BE"/>
          </a:p>
        </p:txBody>
      </p:sp>
      <p:sp>
        <p:nvSpPr>
          <p:cNvPr id="6" name="Rectangle 6"/>
          <p:cNvSpPr>
            <a:spLocks noGrp="1" noChangeArrowheads="1"/>
          </p:cNvSpPr>
          <p:nvPr>
            <p:ph type="sldNum" sz="quarter" idx="11"/>
          </p:nvPr>
        </p:nvSpPr>
        <p:spPr>
          <a:ln/>
        </p:spPr>
        <p:txBody>
          <a:bodyPr/>
          <a:lstStyle>
            <a:lvl1pPr>
              <a:defRPr/>
            </a:lvl1pPr>
          </a:lstStyle>
          <a:p>
            <a:pPr>
              <a:defRPr/>
            </a:pPr>
            <a:fld id="{A63263DC-B4B5-460B-8FBA-3B790B7F690B}" type="slidenum">
              <a:rPr lang="nl-NL" altLang="nl-BE"/>
              <a:pPr>
                <a:defRPr/>
              </a:pPr>
              <a:t>‹N°›</a:t>
            </a:fld>
            <a:endParaRPr lang="nl-NL" altLang="nl-BE"/>
          </a:p>
        </p:txBody>
      </p:sp>
    </p:spTree>
    <p:extLst>
      <p:ext uri="{BB962C8B-B14F-4D97-AF65-F5344CB8AC3E}">
        <p14:creationId xmlns:p14="http://schemas.microsoft.com/office/powerpoint/2010/main" val="167816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762000" y="1463675"/>
            <a:ext cx="7664450" cy="5394325"/>
          </a:xfrm>
          <a:prstGeom prst="rect">
            <a:avLst/>
          </a:prstGeom>
          <a:solidFill>
            <a:srgbClr val="D2D2C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nl-BE" altLang="nl-BE">
              <a:solidFill>
                <a:srgbClr val="000000"/>
              </a:solidFill>
            </a:endParaRPr>
          </a:p>
        </p:txBody>
      </p:sp>
      <p:sp>
        <p:nvSpPr>
          <p:cNvPr id="1027" name="Rectangle 2"/>
          <p:cNvSpPr>
            <a:spLocks noGrp="1" noChangeArrowheads="1"/>
          </p:cNvSpPr>
          <p:nvPr>
            <p:ph type="title"/>
          </p:nvPr>
        </p:nvSpPr>
        <p:spPr bwMode="auto">
          <a:xfrm>
            <a:off x="868363" y="241300"/>
            <a:ext cx="7554912"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nl-NL" altLang="nl-BE"/>
              <a:t>Klik om het opmaakprofiel van de modeltitel te bewerken</a:t>
            </a:r>
          </a:p>
        </p:txBody>
      </p:sp>
      <p:sp>
        <p:nvSpPr>
          <p:cNvPr id="1028" name="Rectangle 3"/>
          <p:cNvSpPr>
            <a:spLocks noGrp="1" noChangeArrowheads="1"/>
          </p:cNvSpPr>
          <p:nvPr>
            <p:ph type="body" idx="1"/>
          </p:nvPr>
        </p:nvSpPr>
        <p:spPr bwMode="auto">
          <a:xfrm>
            <a:off x="1219200" y="1876425"/>
            <a:ext cx="6781800" cy="4114800"/>
          </a:xfrm>
          <a:prstGeom prst="rect">
            <a:avLst/>
          </a:prstGeom>
          <a:solidFill>
            <a:srgbClr val="D2D2C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ltLang="nl-BE"/>
              <a:t>Klik om de opmaakprofielen van de modeltekst te bewerken</a:t>
            </a:r>
          </a:p>
          <a:p>
            <a:pPr lvl="1"/>
            <a:r>
              <a:rPr lang="nl-NL" altLang="nl-BE"/>
              <a:t>Tweede niveau</a:t>
            </a:r>
          </a:p>
          <a:p>
            <a:pPr lvl="2"/>
            <a:r>
              <a:rPr lang="nl-NL" altLang="nl-BE"/>
              <a:t>Derde niveau</a:t>
            </a:r>
          </a:p>
          <a:p>
            <a:pPr lvl="3"/>
            <a:r>
              <a:rPr lang="nl-NL" altLang="nl-BE"/>
              <a:t>Vierde niveau</a:t>
            </a:r>
          </a:p>
          <a:p>
            <a:pPr lvl="4"/>
            <a:r>
              <a:rPr lang="nl-NL" altLang="nl-BE"/>
              <a:t>Vijfde niveau</a:t>
            </a:r>
          </a:p>
        </p:txBody>
      </p:sp>
      <p:sp>
        <p:nvSpPr>
          <p:cNvPr id="2" name="Rectangle 4"/>
          <p:cNvSpPr>
            <a:spLocks noGrp="1" noChangeArrowheads="1"/>
          </p:cNvSpPr>
          <p:nvPr>
            <p:ph type="dt" sz="half" idx="2"/>
          </p:nvPr>
        </p:nvSpPr>
        <p:spPr bwMode="auto">
          <a:xfrm>
            <a:off x="1174750" y="6567488"/>
            <a:ext cx="1905000"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smtClean="0">
                <a:solidFill>
                  <a:srgbClr val="6B645E"/>
                </a:solidFill>
              </a:defRPr>
            </a:lvl1pPr>
          </a:lstStyle>
          <a:p>
            <a:pPr fontAlgn="base">
              <a:spcBef>
                <a:spcPct val="0"/>
              </a:spcBef>
              <a:spcAft>
                <a:spcPct val="0"/>
              </a:spcAft>
              <a:defRPr/>
            </a:pPr>
            <a:fld id="{7D71A26C-117C-4196-8D67-29BE6E529E08}" type="datetime1">
              <a:rPr lang="nl-BE" altLang="nl-BE"/>
              <a:pPr fontAlgn="base">
                <a:spcBef>
                  <a:spcPct val="0"/>
                </a:spcBef>
                <a:spcAft>
                  <a:spcPct val="0"/>
                </a:spcAft>
                <a:defRPr/>
              </a:pPr>
              <a:t>5/03/2018</a:t>
            </a:fld>
            <a:endParaRPr lang="fr-BE" altLang="nl-BE"/>
          </a:p>
        </p:txBody>
      </p:sp>
      <p:sp>
        <p:nvSpPr>
          <p:cNvPr id="1030" name="Rectangle 6"/>
          <p:cNvSpPr>
            <a:spLocks noGrp="1" noChangeArrowheads="1"/>
          </p:cNvSpPr>
          <p:nvPr>
            <p:ph type="sldNum" sz="quarter" idx="4"/>
          </p:nvPr>
        </p:nvSpPr>
        <p:spPr bwMode="auto">
          <a:xfrm>
            <a:off x="7400925" y="6530975"/>
            <a:ext cx="762000"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500" b="1" smtClean="0">
                <a:solidFill>
                  <a:srgbClr val="6B645E"/>
                </a:solidFill>
              </a:defRPr>
            </a:lvl1pPr>
          </a:lstStyle>
          <a:p>
            <a:pPr fontAlgn="base">
              <a:spcBef>
                <a:spcPct val="0"/>
              </a:spcBef>
              <a:spcAft>
                <a:spcPct val="0"/>
              </a:spcAft>
              <a:defRPr/>
            </a:pPr>
            <a:fld id="{DFBC5C1A-6B04-4322-AE2D-0B4254F78304}" type="slidenum">
              <a:rPr lang="nl-NL" altLang="nl-BE"/>
              <a:pPr fontAlgn="base">
                <a:spcBef>
                  <a:spcPct val="0"/>
                </a:spcBef>
                <a:spcAft>
                  <a:spcPct val="0"/>
                </a:spcAft>
                <a:defRPr/>
              </a:pPr>
              <a:t>‹N°›</a:t>
            </a:fld>
            <a:endParaRPr lang="nl-NL" altLang="nl-BE"/>
          </a:p>
        </p:txBody>
      </p:sp>
      <p:sp>
        <p:nvSpPr>
          <p:cNvPr id="1031" name="Rectangle 7"/>
          <p:cNvSpPr>
            <a:spLocks noChangeArrowheads="1"/>
          </p:cNvSpPr>
          <p:nvPr/>
        </p:nvSpPr>
        <p:spPr bwMode="auto">
          <a:xfrm>
            <a:off x="0" y="1463675"/>
            <a:ext cx="317500" cy="13033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fontAlgn="base" hangingPunct="1">
              <a:spcBef>
                <a:spcPct val="0"/>
              </a:spcBef>
              <a:spcAft>
                <a:spcPct val="0"/>
              </a:spcAft>
            </a:pPr>
            <a:endParaRPr lang="nl-BE" altLang="nl-BE">
              <a:solidFill>
                <a:srgbClr val="000000"/>
              </a:solidFill>
            </a:endParaRPr>
          </a:p>
        </p:txBody>
      </p:sp>
    </p:spTree>
    <p:extLst>
      <p:ext uri="{BB962C8B-B14F-4D97-AF65-F5344CB8AC3E}">
        <p14:creationId xmlns:p14="http://schemas.microsoft.com/office/powerpoint/2010/main" val="862441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398463" indent="-398463" algn="l" rtl="0" eaLnBrk="1" fontAlgn="base" hangingPunct="1">
        <a:spcBef>
          <a:spcPct val="0"/>
        </a:spcBef>
        <a:spcAft>
          <a:spcPct val="0"/>
        </a:spcAft>
        <a:buSzPct val="81000"/>
        <a:buBlip>
          <a:blip r:embed="rId13"/>
        </a:buBlip>
        <a:defRPr sz="3300" b="1">
          <a:solidFill>
            <a:schemeClr val="tx2"/>
          </a:solidFill>
          <a:latin typeface="+mj-lt"/>
          <a:ea typeface="+mj-ea"/>
          <a:cs typeface="+mj-cs"/>
        </a:defRPr>
      </a:lvl1pPr>
      <a:lvl2pPr marL="3984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2pPr>
      <a:lvl3pPr marL="3984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3pPr>
      <a:lvl4pPr marL="3984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4pPr>
      <a:lvl5pPr marL="3984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5pPr>
      <a:lvl6pPr marL="8556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6pPr>
      <a:lvl7pPr marL="13128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7pPr>
      <a:lvl8pPr marL="17700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8pPr>
      <a:lvl9pPr marL="2227263" indent="-398463" algn="l" rtl="0" eaLnBrk="1" fontAlgn="base" hangingPunct="1">
        <a:spcBef>
          <a:spcPct val="0"/>
        </a:spcBef>
        <a:spcAft>
          <a:spcPct val="0"/>
        </a:spcAft>
        <a:buSzPct val="81000"/>
        <a:buBlip>
          <a:blip r:embed="rId13"/>
        </a:buBlip>
        <a:defRPr sz="3300" b="1">
          <a:solidFill>
            <a:schemeClr val="tx2"/>
          </a:solidFill>
          <a:latin typeface="Arial Narrow" pitchFamily="34" charset="0"/>
        </a:defRPr>
      </a:lvl9pPr>
    </p:titleStyle>
    <p:bodyStyle>
      <a:lvl1pPr marL="319088" indent="-319088" algn="l" rtl="0" eaLnBrk="1" fontAlgn="base" hangingPunct="1">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eaLnBrk="1" fontAlgn="base" hangingPunct="1">
        <a:lnSpc>
          <a:spcPts val="2500"/>
        </a:lnSpc>
        <a:spcBef>
          <a:spcPct val="20000"/>
        </a:spcBef>
        <a:spcAft>
          <a:spcPct val="0"/>
        </a:spcAft>
        <a:buChar char="-"/>
        <a:defRPr sz="2100">
          <a:solidFill>
            <a:schemeClr val="tx1"/>
          </a:solidFill>
          <a:latin typeface="+mn-lt"/>
        </a:defRPr>
      </a:lvl2pPr>
      <a:lvl3pPr marL="638175" indent="-147638" algn="l" rtl="0" eaLnBrk="1" fontAlgn="base" hangingPunct="1">
        <a:spcBef>
          <a:spcPct val="20000"/>
        </a:spcBef>
        <a:spcAft>
          <a:spcPct val="0"/>
        </a:spcAft>
        <a:buSzPct val="70000"/>
        <a:buChar char="•"/>
        <a:defRPr sz="2100">
          <a:solidFill>
            <a:schemeClr val="tx1"/>
          </a:solidFill>
          <a:latin typeface="+mn-lt"/>
        </a:defRPr>
      </a:lvl3pPr>
      <a:lvl4pPr marL="1695450" indent="-228600" algn="l" rtl="0" eaLnBrk="1" fontAlgn="base" hangingPunct="1">
        <a:spcBef>
          <a:spcPct val="20000"/>
        </a:spcBef>
        <a:spcAft>
          <a:spcPct val="0"/>
        </a:spcAft>
        <a:buChar char="–"/>
        <a:defRPr sz="2100">
          <a:solidFill>
            <a:schemeClr val="tx1"/>
          </a:solidFill>
          <a:latin typeface="+mn-lt"/>
        </a:defRPr>
      </a:lvl4pPr>
      <a:lvl5pPr marL="2114550" indent="-228600" algn="l" rtl="0" eaLnBrk="1" fontAlgn="base" hangingPunct="1">
        <a:spcBef>
          <a:spcPct val="20000"/>
        </a:spcBef>
        <a:spcAft>
          <a:spcPct val="0"/>
        </a:spcAft>
        <a:buChar char="»"/>
        <a:defRPr sz="2100">
          <a:solidFill>
            <a:schemeClr val="tx1"/>
          </a:solidFill>
          <a:latin typeface="+mn-lt"/>
        </a:defRPr>
      </a:lvl5pPr>
      <a:lvl6pPr marL="2571750" indent="-228600" algn="l" rtl="0" eaLnBrk="1" fontAlgn="base" hangingPunct="1">
        <a:spcBef>
          <a:spcPct val="20000"/>
        </a:spcBef>
        <a:spcAft>
          <a:spcPct val="0"/>
        </a:spcAft>
        <a:buChar char="»"/>
        <a:defRPr sz="2100">
          <a:solidFill>
            <a:schemeClr val="tx1"/>
          </a:solidFill>
          <a:latin typeface="+mn-lt"/>
        </a:defRPr>
      </a:lvl6pPr>
      <a:lvl7pPr marL="3028950" indent="-228600" algn="l" rtl="0" eaLnBrk="1" fontAlgn="base" hangingPunct="1">
        <a:spcBef>
          <a:spcPct val="20000"/>
        </a:spcBef>
        <a:spcAft>
          <a:spcPct val="0"/>
        </a:spcAft>
        <a:buChar char="»"/>
        <a:defRPr sz="2100">
          <a:solidFill>
            <a:schemeClr val="tx1"/>
          </a:solidFill>
          <a:latin typeface="+mn-lt"/>
        </a:defRPr>
      </a:lvl7pPr>
      <a:lvl8pPr marL="3486150" indent="-228600" algn="l" rtl="0" eaLnBrk="1" fontAlgn="base" hangingPunct="1">
        <a:spcBef>
          <a:spcPct val="20000"/>
        </a:spcBef>
        <a:spcAft>
          <a:spcPct val="0"/>
        </a:spcAft>
        <a:buChar char="»"/>
        <a:defRPr sz="2100">
          <a:solidFill>
            <a:schemeClr val="tx1"/>
          </a:solidFill>
          <a:latin typeface="+mn-lt"/>
        </a:defRPr>
      </a:lvl8pPr>
      <a:lvl9pPr marL="3943350" indent="-228600" algn="l" rtl="0" eaLnBrk="1" fontAlgn="base" hangingPunct="1">
        <a:spcBef>
          <a:spcPct val="20000"/>
        </a:spcBef>
        <a:spcAft>
          <a:spcPct val="0"/>
        </a:spcAft>
        <a:buChar char="»"/>
        <a:defRPr sz="21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mif-isf.b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hyperlink" Target="mailto:magdalena.irzycka@ibz.fgov.be" TargetMode="External"/><Relationship Id="rId7" Type="http://schemas.openxmlformats.org/officeDocument/2006/relationships/hyperlink" Target="https://amif-isf.be/n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amif-isf.be/fr" TargetMode="External"/><Relationship Id="rId5" Type="http://schemas.openxmlformats.org/officeDocument/2006/relationships/hyperlink" Target="mailto:amif.isf@ibz.eu" TargetMode="External"/><Relationship Id="rId4" Type="http://schemas.openxmlformats.org/officeDocument/2006/relationships/hyperlink" Target="mailto:annelieke.carlier@ibz.fgov.b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2D2C6"/>
        </a:solidFill>
        <a:effectLst/>
      </p:bgPr>
    </p:bg>
    <p:spTree>
      <p:nvGrpSpPr>
        <p:cNvPr id="1" name=""/>
        <p:cNvGrpSpPr/>
        <p:nvPr/>
      </p:nvGrpSpPr>
      <p:grpSpPr>
        <a:xfrm>
          <a:off x="0" y="0"/>
          <a:ext cx="0" cy="0"/>
          <a:chOff x="0" y="0"/>
          <a:chExt cx="0" cy="0"/>
        </a:xfrm>
      </p:grpSpPr>
      <p:sp>
        <p:nvSpPr>
          <p:cNvPr id="3074" name="Rectangle 5"/>
          <p:cNvSpPr>
            <a:spLocks noGrp="1" noChangeArrowheads="1"/>
          </p:cNvSpPr>
          <p:nvPr>
            <p:ph type="dt" sz="quarter" idx="10"/>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r>
              <a:rPr lang="fr-BE" altLang="nl-BE" sz="1400" dirty="0">
                <a:solidFill>
                  <a:srgbClr val="FFFFFF"/>
                </a:solidFill>
              </a:rPr>
              <a:t>05/03/2018</a:t>
            </a:r>
          </a:p>
        </p:txBody>
      </p:sp>
      <p:sp>
        <p:nvSpPr>
          <p:cNvPr id="3075" name="Rectangle 2"/>
          <p:cNvSpPr>
            <a:spLocks noGrp="1" noChangeArrowheads="1"/>
          </p:cNvSpPr>
          <p:nvPr>
            <p:ph type="ctrTitle"/>
          </p:nvPr>
        </p:nvSpPr>
        <p:spPr>
          <a:xfrm>
            <a:off x="1115616" y="3068960"/>
            <a:ext cx="6912768" cy="2415778"/>
          </a:xfrm>
        </p:spPr>
        <p:txBody>
          <a:bodyPr/>
          <a:lstStyle/>
          <a:p>
            <a:pPr algn="ctr"/>
            <a:r>
              <a:rPr lang="fr-FR" altLang="nl-BE" sz="6000" dirty="0">
                <a:solidFill>
                  <a:schemeClr val="accent6">
                    <a:lumMod val="90000"/>
                    <a:lumOff val="10000"/>
                  </a:schemeClr>
                </a:solidFill>
              </a:rPr>
              <a:t/>
            </a:r>
            <a:br>
              <a:rPr lang="fr-FR" altLang="nl-BE" sz="6000" dirty="0">
                <a:solidFill>
                  <a:schemeClr val="accent6">
                    <a:lumMod val="90000"/>
                    <a:lumOff val="10000"/>
                  </a:schemeClr>
                </a:solidFill>
              </a:rPr>
            </a:br>
            <a:r>
              <a:rPr lang="fr-FR" altLang="nl-BE" sz="3200" dirty="0">
                <a:solidFill>
                  <a:schemeClr val="accent6">
                    <a:lumMod val="90000"/>
                    <a:lumOff val="10000"/>
                  </a:schemeClr>
                </a:solidFill>
              </a:rPr>
              <a:t/>
            </a:r>
            <a:br>
              <a:rPr lang="fr-FR" altLang="nl-BE" sz="3200" dirty="0">
                <a:solidFill>
                  <a:schemeClr val="accent6">
                    <a:lumMod val="90000"/>
                    <a:lumOff val="10000"/>
                  </a:schemeClr>
                </a:solidFill>
              </a:rPr>
            </a:br>
            <a:r>
              <a:rPr lang="fr-FR" altLang="nl-BE" dirty="0"/>
              <a:t>  </a:t>
            </a:r>
          </a:p>
        </p:txBody>
      </p:sp>
      <p:grpSp>
        <p:nvGrpSpPr>
          <p:cNvPr id="6" name="Groep 5"/>
          <p:cNvGrpSpPr/>
          <p:nvPr/>
        </p:nvGrpSpPr>
        <p:grpSpPr>
          <a:xfrm>
            <a:off x="4043363" y="6035018"/>
            <a:ext cx="3523803" cy="758377"/>
            <a:chOff x="4043363" y="6035018"/>
            <a:chExt cx="3523803" cy="758377"/>
          </a:xfrm>
        </p:grpSpPr>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707886"/>
            </a:xfrm>
            <a:prstGeom prst="rect">
              <a:avLst/>
            </a:prstGeom>
            <a:noFill/>
          </p:spPr>
          <p:txBody>
            <a:bodyPr wrap="square" rtlCol="0">
              <a:spAutoFit/>
            </a:bodyPr>
            <a:lstStyle/>
            <a:p>
              <a:pPr fontAlgn="base">
                <a:spcBef>
                  <a:spcPct val="0"/>
                </a:spcBef>
                <a:spcAft>
                  <a:spcPct val="0"/>
                </a:spcAft>
              </a:pPr>
              <a:r>
                <a:rPr lang="en-US" sz="800" dirty="0">
                  <a:solidFill>
                    <a:srgbClr val="000000"/>
                  </a:solidFill>
                </a:rPr>
                <a:t>Supported by the Asylum, Migration and Integration Fund &amp; the Internal Security </a:t>
              </a:r>
              <a:r>
                <a:rPr lang="en-US" sz="800" dirty="0" smtClean="0">
                  <a:solidFill>
                    <a:srgbClr val="000000"/>
                  </a:solidFill>
                </a:rPr>
                <a:t>Fund</a:t>
              </a:r>
            </a:p>
            <a:p>
              <a:pPr fontAlgn="base">
                <a:spcBef>
                  <a:spcPct val="0"/>
                </a:spcBef>
                <a:spcAft>
                  <a:spcPct val="0"/>
                </a:spcAft>
              </a:pPr>
              <a:endParaRPr lang="fr-BE" sz="800" dirty="0" smtClean="0">
                <a:solidFill>
                  <a:srgbClr val="000000"/>
                </a:solidFill>
              </a:endParaRPr>
            </a:p>
            <a:p>
              <a:pPr fontAlgn="base">
                <a:spcBef>
                  <a:spcPct val="0"/>
                </a:spcBef>
                <a:spcAft>
                  <a:spcPct val="0"/>
                </a:spcAft>
              </a:pPr>
              <a:r>
                <a:rPr lang="fr-BE" sz="800" dirty="0" smtClean="0">
                  <a:solidFill>
                    <a:srgbClr val="000000"/>
                  </a:solidFill>
                </a:rPr>
                <a:t>Vers </a:t>
              </a:r>
              <a:r>
                <a:rPr lang="fr-BE" sz="800" dirty="0">
                  <a:solidFill>
                    <a:srgbClr val="000000"/>
                  </a:solidFill>
                </a:rPr>
                <a:t>une politique de migration plus intégrée, grâce au </a:t>
              </a:r>
              <a:r>
                <a:rPr lang="fr-BE" sz="800" dirty="0" smtClean="0">
                  <a:solidFill>
                    <a:srgbClr val="000000"/>
                  </a:solidFill>
                </a:rPr>
                <a:t>FAMI</a:t>
              </a:r>
              <a:endParaRPr lang="fr-BE" sz="800" dirty="0">
                <a:solidFill>
                  <a:srgbClr val="000000"/>
                </a:solidFill>
              </a:endParaRPr>
            </a:p>
          </p:txBody>
        </p:sp>
      </p:grpSp>
      <p:sp>
        <p:nvSpPr>
          <p:cNvPr id="2" name="Rectangle 1"/>
          <p:cNvSpPr/>
          <p:nvPr/>
        </p:nvSpPr>
        <p:spPr>
          <a:xfrm>
            <a:off x="2286000" y="3105835"/>
            <a:ext cx="4572000" cy="1938992"/>
          </a:xfrm>
          <a:prstGeom prst="rect">
            <a:avLst/>
          </a:prstGeom>
        </p:spPr>
        <p:txBody>
          <a:bodyPr>
            <a:spAutoFit/>
          </a:bodyPr>
          <a:lstStyle/>
          <a:p>
            <a:pPr algn="ctr"/>
            <a:r>
              <a:rPr lang="fr-BE" sz="4000" b="1" dirty="0"/>
              <a:t>Séance d'information /</a:t>
            </a:r>
          </a:p>
          <a:p>
            <a:pPr algn="ctr"/>
            <a:r>
              <a:rPr lang="fr-BE" sz="4000" b="1" dirty="0" err="1"/>
              <a:t>Infosessie</a:t>
            </a:r>
            <a:endParaRPr lang="fr-BE" sz="4000" b="1" dirty="0"/>
          </a:p>
        </p:txBody>
      </p:sp>
    </p:spTree>
    <p:extLst>
      <p:ext uri="{BB962C8B-B14F-4D97-AF65-F5344CB8AC3E}">
        <p14:creationId xmlns:p14="http://schemas.microsoft.com/office/powerpoint/2010/main" val="1479636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u="sng" dirty="0">
                <a:solidFill>
                  <a:schemeClr val="accent4"/>
                </a:solidFill>
              </a:rPr>
              <a:t>6. </a:t>
            </a:r>
            <a:r>
              <a:rPr lang="fr-BE" u="sng" cap="all" dirty="0">
                <a:solidFill>
                  <a:schemeClr val="accent4"/>
                </a:solidFill>
              </a:rPr>
              <a:t>Avez-vous effectué des publications ou des communications dans le cadre du projet </a:t>
            </a:r>
            <a:r>
              <a:rPr lang="fr-BE" u="sng" dirty="0">
                <a:solidFill>
                  <a:schemeClr val="accent4"/>
                </a:solidFill>
              </a:rPr>
              <a:t>?</a:t>
            </a:r>
          </a:p>
          <a:p>
            <a:pPr marL="0" indent="0">
              <a:buNone/>
            </a:pPr>
            <a:endParaRPr lang="fr-BE" sz="1600" u="sng" dirty="0"/>
          </a:p>
          <a:p>
            <a:pPr marL="0" indent="0">
              <a:buNone/>
            </a:pPr>
            <a:r>
              <a:rPr lang="fr-BE" sz="1600" b="0" dirty="0"/>
              <a:t>!!! </a:t>
            </a:r>
            <a:r>
              <a:rPr lang="fr-BE" sz="1600" dirty="0"/>
              <a:t>Drapeau européen + phrase AMIF </a:t>
            </a:r>
            <a:r>
              <a:rPr lang="fr-BE" sz="1600" b="0" dirty="0"/>
              <a:t>sur tous les documents liés au projet qui touchent le groupe cible primaire ou secondaire/l’extérieur. Il faut pouvoir démontrer que le groupe cible est au courant du financement AMIF (affiches sur le mur, mention sur la documentation remise, </a:t>
            </a:r>
            <a:r>
              <a:rPr lang="fr-BE" sz="1600" b="0" dirty="0" smtClean="0"/>
              <a:t>…). Des affiches sont à votre disposition auprès de l’AR.</a:t>
            </a:r>
            <a:endParaRPr lang="fr-BE" sz="1600" b="0" dirty="0"/>
          </a:p>
          <a:p>
            <a:pPr marL="0" indent="0">
              <a:buNone/>
            </a:pPr>
            <a:r>
              <a:rPr lang="fr-BE" sz="1600" b="0" dirty="0"/>
              <a:t>--) </a:t>
            </a:r>
            <a:r>
              <a:rPr lang="fr-BE" sz="1600" b="0" dirty="0" smtClean="0"/>
              <a:t>rejet de coûts</a:t>
            </a:r>
            <a:r>
              <a:rPr lang="fr-BE" sz="1600" b="0" dirty="0" smtClean="0"/>
              <a:t> </a:t>
            </a:r>
            <a:r>
              <a:rPr lang="fr-BE" sz="1600" b="0" dirty="0"/>
              <a:t>possible si </a:t>
            </a:r>
            <a:r>
              <a:rPr lang="fr-BE" sz="1600" b="0" dirty="0" smtClean="0"/>
              <a:t>le drapeau et la </a:t>
            </a:r>
            <a:r>
              <a:rPr lang="fr-BE" sz="1600" b="0" dirty="0"/>
              <a:t>phrase </a:t>
            </a:r>
            <a:r>
              <a:rPr lang="fr-BE" sz="1600" b="0" dirty="0" smtClean="0"/>
              <a:t>AMIF ne sont pas mentionnés (ou mentionnés d’une manière incorrecte)</a:t>
            </a:r>
            <a:endParaRPr lang="fr-BE" sz="1600" b="0" dirty="0"/>
          </a:p>
          <a:p>
            <a:pPr marL="0" indent="0">
              <a:buNone/>
            </a:pPr>
            <a:endParaRPr lang="nl-BE" u="sng"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10</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28943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u="sng" cap="all" dirty="0">
                <a:solidFill>
                  <a:schemeClr val="accent4"/>
                </a:solidFill>
              </a:rPr>
              <a:t>7. Sous-traitance</a:t>
            </a:r>
          </a:p>
          <a:p>
            <a:pPr marL="0" indent="0">
              <a:buNone/>
            </a:pPr>
            <a:endParaRPr lang="fr-BE" dirty="0">
              <a:solidFill>
                <a:schemeClr val="accent4"/>
              </a:solidFill>
            </a:endParaRPr>
          </a:p>
          <a:p>
            <a:pPr marL="0" indent="0">
              <a:buNone/>
            </a:pPr>
            <a:r>
              <a:rPr lang="fr-BE" b="0" dirty="0">
                <a:solidFill>
                  <a:schemeClr val="accent4"/>
                </a:solidFill>
              </a:rPr>
              <a:t>Remplir le tableau si d’application.</a:t>
            </a:r>
          </a:p>
          <a:p>
            <a:pPr marL="0" indent="0">
              <a:buNone/>
            </a:pPr>
            <a:endParaRPr lang="fr-BE" b="0" dirty="0">
              <a:solidFill>
                <a:schemeClr val="accent4"/>
              </a:solidFill>
            </a:endParaRPr>
          </a:p>
          <a:p>
            <a:pPr marL="0" indent="0">
              <a:buNone/>
            </a:pPr>
            <a:r>
              <a:rPr lang="fr-BE" b="0" dirty="0">
                <a:solidFill>
                  <a:schemeClr val="accent4"/>
                </a:solidFill>
              </a:rPr>
              <a:t>! aux marchés avec de petits montants --) chercher 3 offres/contacter 3 </a:t>
            </a:r>
            <a:r>
              <a:rPr lang="fr-BE" b="0" dirty="0" smtClean="0">
                <a:solidFill>
                  <a:schemeClr val="accent4"/>
                </a:solidFill>
              </a:rPr>
              <a:t>fournisseurs, comparer les offres et garder des preuves.</a:t>
            </a:r>
            <a:endParaRPr lang="fr-BE" b="0" dirty="0">
              <a:solidFill>
                <a:schemeClr val="accent4"/>
              </a:solidFill>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11</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75706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u="sng" cap="all" dirty="0">
                <a:solidFill>
                  <a:schemeClr val="accent4"/>
                </a:solidFill>
              </a:rPr>
              <a:t>8. Modifications</a:t>
            </a:r>
          </a:p>
          <a:p>
            <a:pPr marL="0" indent="0">
              <a:buNone/>
            </a:pPr>
            <a:endParaRPr lang="fr-BE" dirty="0">
              <a:solidFill>
                <a:schemeClr val="accent4"/>
              </a:solidFill>
            </a:endParaRPr>
          </a:p>
          <a:p>
            <a:pPr marL="0" indent="0">
              <a:buNone/>
            </a:pPr>
            <a:r>
              <a:rPr lang="fr-BE" b="0" dirty="0">
                <a:solidFill>
                  <a:schemeClr val="accent4"/>
                </a:solidFill>
              </a:rPr>
              <a:t>Si modification officielle du projet, si difficultés qui ont fait que indicateurs pas atteints, …</a:t>
            </a:r>
            <a:endParaRPr lang="nl-BE"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12</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75706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sz="1200" dirty="0"/>
              <a:t>EN GENERAL</a:t>
            </a:r>
          </a:p>
          <a:p>
            <a:pPr>
              <a:buFont typeface="Arial" panose="020B0604020202020204" pitchFamily="34" charset="0"/>
              <a:buChar char="•"/>
            </a:pPr>
            <a:r>
              <a:rPr lang="fr-BE" sz="1200" b="0" dirty="0"/>
              <a:t>Remplir le </a:t>
            </a:r>
            <a:r>
              <a:rPr lang="fr-BE" sz="1200" dirty="0"/>
              <a:t>bon formulaire </a:t>
            </a:r>
            <a:r>
              <a:rPr lang="fr-BE" sz="1200" b="0" dirty="0"/>
              <a:t>(site web </a:t>
            </a:r>
            <a:r>
              <a:rPr lang="fr-BE" sz="1200" b="0" dirty="0">
                <a:hlinkClick r:id="rId3"/>
              </a:rPr>
              <a:t>www.amif-isf.be</a:t>
            </a:r>
            <a:r>
              <a:rPr lang="fr-BE" sz="1200" b="0" dirty="0"/>
              <a:t>), remplir toutes les colonnes. </a:t>
            </a:r>
          </a:p>
          <a:p>
            <a:pPr>
              <a:buFont typeface="Arial" panose="020B0604020202020204" pitchFamily="34" charset="0"/>
              <a:buChar char="•"/>
            </a:pPr>
            <a:r>
              <a:rPr lang="fr-BE" sz="1200" b="0" dirty="0"/>
              <a:t>Ne pas modifier les </a:t>
            </a:r>
            <a:r>
              <a:rPr lang="fr-BE" sz="1200" dirty="0"/>
              <a:t>formules</a:t>
            </a:r>
            <a:r>
              <a:rPr lang="fr-BE" sz="1200" b="0" dirty="0"/>
              <a:t> !</a:t>
            </a:r>
          </a:p>
          <a:p>
            <a:pPr>
              <a:buFont typeface="Arial" panose="020B0604020202020204" pitchFamily="34" charset="0"/>
              <a:buChar char="•"/>
            </a:pPr>
            <a:r>
              <a:rPr lang="fr-BE" sz="1200" b="0" dirty="0"/>
              <a:t>Ne pas oublier les </a:t>
            </a:r>
            <a:r>
              <a:rPr lang="fr-BE" sz="1200" dirty="0"/>
              <a:t>références</a:t>
            </a:r>
            <a:r>
              <a:rPr lang="fr-BE" sz="1200" b="0" dirty="0"/>
              <a:t> (n° fiche de paie, time-</a:t>
            </a:r>
            <a:r>
              <a:rPr lang="fr-BE" sz="1200" b="0" dirty="0" err="1"/>
              <a:t>sheets</a:t>
            </a:r>
            <a:r>
              <a:rPr lang="fr-BE" sz="1200" b="0" dirty="0"/>
              <a:t>, n° factures, …).</a:t>
            </a:r>
          </a:p>
          <a:p>
            <a:pPr>
              <a:buFont typeface="Arial" panose="020B0604020202020204" pitchFamily="34" charset="0"/>
              <a:buChar char="•"/>
            </a:pPr>
            <a:r>
              <a:rPr lang="fr-BE" sz="1200" b="0" dirty="0"/>
              <a:t>Mettre les </a:t>
            </a:r>
            <a:r>
              <a:rPr lang="fr-BE" sz="1200" dirty="0"/>
              <a:t>dates</a:t>
            </a:r>
            <a:r>
              <a:rPr lang="fr-BE" sz="1200" b="0" dirty="0"/>
              <a:t> même si pas demandé (date de l’événement, du voyage, du séjour, le mois de paie, date de la facture si possible, …).</a:t>
            </a:r>
          </a:p>
          <a:p>
            <a:pPr>
              <a:buFont typeface="Arial" panose="020B0604020202020204" pitchFamily="34" charset="0"/>
              <a:buChar char="•"/>
            </a:pPr>
            <a:r>
              <a:rPr lang="fr-BE" sz="1200" b="0" dirty="0"/>
              <a:t>Toujours pouvoir </a:t>
            </a:r>
            <a:r>
              <a:rPr lang="fr-BE" sz="1200" dirty="0"/>
              <a:t>démontrer le </a:t>
            </a:r>
            <a:r>
              <a:rPr lang="fr-BE" sz="1200" u="sng" dirty="0"/>
              <a:t>lien</a:t>
            </a:r>
            <a:r>
              <a:rPr lang="fr-BE" sz="1200" dirty="0"/>
              <a:t> entre la dépense et le projet</a:t>
            </a:r>
            <a:r>
              <a:rPr lang="fr-BE" sz="1200" b="0" dirty="0"/>
              <a:t>.</a:t>
            </a:r>
          </a:p>
          <a:p>
            <a:pPr>
              <a:buFont typeface="Arial" panose="020B0604020202020204" pitchFamily="34" charset="0"/>
              <a:buChar char="•"/>
            </a:pPr>
            <a:r>
              <a:rPr lang="fr-BE" sz="1200" b="0" dirty="0"/>
              <a:t>Conservez un </a:t>
            </a:r>
            <a:r>
              <a:rPr lang="fr-BE" sz="1200" dirty="0"/>
              <a:t>dossier </a:t>
            </a:r>
            <a:r>
              <a:rPr lang="fr-BE" sz="1200" dirty="0" smtClean="0"/>
              <a:t>spécial </a:t>
            </a:r>
            <a:r>
              <a:rPr lang="fr-BE" sz="1200" b="0" dirty="0"/>
              <a:t>pour le projet </a:t>
            </a:r>
            <a:r>
              <a:rPr lang="fr-BE" sz="1200" b="0" dirty="0" smtClean="0"/>
              <a:t>(</a:t>
            </a:r>
            <a:r>
              <a:rPr lang="fr-BE" sz="1200" b="0" dirty="0"/>
              <a:t>papier ou électronique) </a:t>
            </a:r>
            <a:r>
              <a:rPr lang="fr-BE" sz="1200" b="0" dirty="0" smtClean="0"/>
              <a:t>avec </a:t>
            </a:r>
            <a:r>
              <a:rPr lang="fr-BE" sz="1200" b="0" dirty="0"/>
              <a:t>TOUTES les pièces justificatives </a:t>
            </a:r>
            <a:r>
              <a:rPr lang="fr-BE" sz="1200" b="0" dirty="0" smtClean="0"/>
              <a:t>(statut, listes de présence, tickets, rapports, …) et toutes </a:t>
            </a:r>
            <a:r>
              <a:rPr lang="fr-BE" sz="1200" b="0" dirty="0"/>
              <a:t>les </a:t>
            </a:r>
            <a:r>
              <a:rPr lang="fr-BE" sz="1200" b="0" dirty="0" smtClean="0"/>
              <a:t>preuves </a:t>
            </a:r>
            <a:r>
              <a:rPr lang="fr-BE" sz="1200" b="0" dirty="0"/>
              <a:t>de </a:t>
            </a:r>
            <a:r>
              <a:rPr lang="fr-BE" sz="1200" b="0" dirty="0" smtClean="0"/>
              <a:t>paiement (factures, virements, …).</a:t>
            </a:r>
          </a:p>
          <a:p>
            <a:pPr>
              <a:buFont typeface="Arial" panose="020B0604020202020204" pitchFamily="34" charset="0"/>
              <a:buChar char="•"/>
            </a:pPr>
            <a:r>
              <a:rPr lang="fr-BE" sz="1200" b="0" dirty="0" smtClean="0"/>
              <a:t>Les règles qui s’appliquent au bénéficiaire s’appliquent également au partenaire.</a:t>
            </a:r>
            <a:endParaRPr lang="fr-BE" sz="1200"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13</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75706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u="sng" cap="all" dirty="0">
                <a:solidFill>
                  <a:schemeClr val="accent4"/>
                </a:solidFill>
              </a:rPr>
              <a:t>1. Budget GLOBAL</a:t>
            </a:r>
          </a:p>
          <a:p>
            <a:pPr marL="0" indent="0">
              <a:buNone/>
            </a:pPr>
            <a:endParaRPr lang="fr-BE" dirty="0">
              <a:solidFill>
                <a:schemeClr val="accent4"/>
              </a:solidFill>
            </a:endParaRPr>
          </a:p>
          <a:p>
            <a:r>
              <a:rPr lang="fr-BE" b="0" dirty="0">
                <a:solidFill>
                  <a:schemeClr val="accent4"/>
                </a:solidFill>
              </a:rPr>
              <a:t>Remplir les données du projet (titre, bénéficiaire), si possible la référence du projet. </a:t>
            </a:r>
          </a:p>
          <a:p>
            <a:r>
              <a:rPr lang="fr-BE" b="0" dirty="0">
                <a:solidFill>
                  <a:schemeClr val="accent4"/>
                </a:solidFill>
              </a:rPr>
              <a:t>Le tableau se remplit automatiquement sauf la catégorie </a:t>
            </a:r>
            <a:r>
              <a:rPr lang="fr-BE" b="0" dirty="0" smtClean="0">
                <a:solidFill>
                  <a:schemeClr val="accent4"/>
                </a:solidFill>
              </a:rPr>
              <a:t>K qui doit être remplie manuellement </a:t>
            </a:r>
            <a:r>
              <a:rPr lang="fr-BE" b="0" dirty="0">
                <a:solidFill>
                  <a:schemeClr val="accent4"/>
                </a:solidFill>
              </a:rPr>
              <a:t>et qui </a:t>
            </a:r>
            <a:r>
              <a:rPr lang="fr-BE" b="0" dirty="0" smtClean="0">
                <a:solidFill>
                  <a:schemeClr val="accent4"/>
                </a:solidFill>
              </a:rPr>
              <a:t>ne peut </a:t>
            </a:r>
            <a:r>
              <a:rPr lang="fr-BE" b="0" dirty="0">
                <a:solidFill>
                  <a:schemeClr val="accent4"/>
                </a:solidFill>
              </a:rPr>
              <a:t>jamais </a:t>
            </a:r>
            <a:r>
              <a:rPr lang="fr-BE" b="0" dirty="0" smtClean="0">
                <a:solidFill>
                  <a:schemeClr val="accent4"/>
                </a:solidFill>
              </a:rPr>
              <a:t>dépasser le % </a:t>
            </a:r>
            <a:r>
              <a:rPr lang="fr-BE" b="0" dirty="0">
                <a:solidFill>
                  <a:schemeClr val="accent4"/>
                </a:solidFill>
              </a:rPr>
              <a:t>fixé à </a:t>
            </a:r>
            <a:r>
              <a:rPr lang="fr-BE" b="0" dirty="0" smtClean="0">
                <a:solidFill>
                  <a:schemeClr val="accent4"/>
                </a:solidFill>
              </a:rPr>
              <a:t>l'origine.</a:t>
            </a:r>
            <a:endParaRPr lang="nl-BE"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14</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75706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u="sng" cap="all" dirty="0">
                <a:solidFill>
                  <a:schemeClr val="accent4"/>
                </a:solidFill>
              </a:rPr>
              <a:t>2. Staff </a:t>
            </a:r>
          </a:p>
          <a:p>
            <a:endParaRPr lang="fr-BE" dirty="0">
              <a:solidFill>
                <a:schemeClr val="accent4"/>
              </a:solidFill>
            </a:endParaRPr>
          </a:p>
          <a:p>
            <a:r>
              <a:rPr lang="fr-BE" b="0" dirty="0">
                <a:solidFill>
                  <a:schemeClr val="accent4"/>
                </a:solidFill>
              </a:rPr>
              <a:t>Mettre le % du temps passé sur le projet !</a:t>
            </a:r>
          </a:p>
          <a:p>
            <a:r>
              <a:rPr lang="fr-BE" b="0" dirty="0">
                <a:solidFill>
                  <a:schemeClr val="accent4"/>
                </a:solidFill>
              </a:rPr>
              <a:t>Si personnel payé/heure, pouvoir prouver qu’il s’agit d’une pratique habituelle (prouver comment le montant a été fixé).</a:t>
            </a: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15</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75706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971600" y="1700808"/>
            <a:ext cx="6794515" cy="4680520"/>
          </a:xfrm>
        </p:spPr>
        <p:txBody>
          <a:bodyPr/>
          <a:lstStyle/>
          <a:p>
            <a:pPr marL="0" indent="0">
              <a:lnSpc>
                <a:spcPct val="100000"/>
              </a:lnSpc>
              <a:spcBef>
                <a:spcPts val="0"/>
              </a:spcBef>
              <a:buNone/>
            </a:pPr>
            <a:r>
              <a:rPr lang="fr-BE" sz="1200" u="sng" dirty="0">
                <a:solidFill>
                  <a:schemeClr val="accent4"/>
                </a:solidFill>
                <a:latin typeface="Calibri" panose="020F0502020204030204" pitchFamily="34" charset="0"/>
              </a:rPr>
              <a:t>Preuves pour les staff </a:t>
            </a:r>
            <a:r>
              <a:rPr lang="fr-BE" sz="1200" u="sng" dirty="0" err="1">
                <a:solidFill>
                  <a:schemeClr val="accent4"/>
                </a:solidFill>
                <a:latin typeface="Calibri" panose="020F0502020204030204" pitchFamily="34" charset="0"/>
              </a:rPr>
              <a:t>costs</a:t>
            </a:r>
            <a:r>
              <a:rPr lang="fr-BE" sz="1200" u="sng" dirty="0">
                <a:solidFill>
                  <a:schemeClr val="accent4"/>
                </a:solidFill>
                <a:latin typeface="Calibri" panose="020F0502020204030204" pitchFamily="34" charset="0"/>
              </a:rPr>
              <a:t> :</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1. </a:t>
            </a:r>
            <a:r>
              <a:rPr lang="fr-BE" sz="1200" dirty="0">
                <a:solidFill>
                  <a:schemeClr val="accent4"/>
                </a:solidFill>
                <a:latin typeface="Calibri" panose="020F0502020204030204" pitchFamily="34" charset="0"/>
              </a:rPr>
              <a:t>Décision d'affectation</a:t>
            </a:r>
            <a:r>
              <a:rPr lang="fr-BE" sz="1200" b="0" dirty="0">
                <a:solidFill>
                  <a:schemeClr val="accent4"/>
                </a:solidFill>
                <a:latin typeface="Calibri" panose="020F0502020204030204" pitchFamily="34" charset="0"/>
              </a:rPr>
              <a:t>: un exemple de format peut être trouvé sur le site internet AMIF / ISF. L’affectation doit être rédigée et signée au plus tard le 1</a:t>
            </a:r>
            <a:r>
              <a:rPr lang="fr-BE" sz="1200" b="0" baseline="30000" dirty="0">
                <a:solidFill>
                  <a:schemeClr val="accent4"/>
                </a:solidFill>
                <a:latin typeface="Calibri" panose="020F0502020204030204" pitchFamily="34" charset="0"/>
              </a:rPr>
              <a:t>er</a:t>
            </a:r>
            <a:r>
              <a:rPr lang="fr-BE" sz="1200" b="0" dirty="0">
                <a:solidFill>
                  <a:schemeClr val="accent4"/>
                </a:solidFill>
                <a:latin typeface="Calibri" panose="020F0502020204030204" pitchFamily="34" charset="0"/>
              </a:rPr>
              <a:t> jour de travail dans le cadre du projet!</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2. </a:t>
            </a:r>
            <a:r>
              <a:rPr lang="fr-BE" sz="1200" dirty="0">
                <a:solidFill>
                  <a:schemeClr val="accent4"/>
                </a:solidFill>
                <a:latin typeface="Calibri" panose="020F0502020204030204" pitchFamily="34" charset="0"/>
              </a:rPr>
              <a:t>Contrat de travail / décision de nomination</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3. </a:t>
            </a:r>
            <a:r>
              <a:rPr lang="fr-BE" sz="1200" dirty="0">
                <a:solidFill>
                  <a:schemeClr val="accent4"/>
                </a:solidFill>
                <a:latin typeface="Calibri" panose="020F0502020204030204" pitchFamily="34" charset="0"/>
              </a:rPr>
              <a:t>Description de fonction </a:t>
            </a:r>
            <a:r>
              <a:rPr lang="fr-BE" sz="1200" b="0" dirty="0">
                <a:solidFill>
                  <a:schemeClr val="accent4"/>
                </a:solidFill>
                <a:latin typeface="Calibri" panose="020F0502020204030204" pitchFamily="34" charset="0"/>
              </a:rPr>
              <a:t>(elle doit contenir un lien clair avec le projet)</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4. </a:t>
            </a:r>
            <a:r>
              <a:rPr lang="fr-BE" sz="1200" dirty="0">
                <a:solidFill>
                  <a:schemeClr val="accent4"/>
                </a:solidFill>
                <a:latin typeface="Calibri" panose="020F0502020204030204" pitchFamily="34" charset="0"/>
              </a:rPr>
              <a:t>Fiches de paie ou </a:t>
            </a:r>
            <a:r>
              <a:rPr lang="fr-BE" sz="1200" dirty="0" smtClean="0">
                <a:solidFill>
                  <a:schemeClr val="accent4"/>
                </a:solidFill>
                <a:latin typeface="Calibri" panose="020F0502020204030204" pitchFamily="34" charset="0"/>
              </a:rPr>
              <a:t>assimilés</a:t>
            </a:r>
            <a:r>
              <a:rPr lang="fr-BE" sz="1200" b="0" dirty="0" smtClean="0">
                <a:solidFill>
                  <a:schemeClr val="accent4"/>
                </a:solidFill>
                <a:latin typeface="Calibri" panose="020F0502020204030204" pitchFamily="34" charset="0"/>
              </a:rPr>
              <a:t> </a:t>
            </a:r>
            <a:r>
              <a:rPr lang="fr-BE" sz="1200" b="0" dirty="0">
                <a:solidFill>
                  <a:schemeClr val="accent4"/>
                </a:solidFill>
                <a:latin typeface="Calibri" panose="020F0502020204030204" pitchFamily="34" charset="0"/>
              </a:rPr>
              <a:t>=&gt; Les primes de vacances et de fin d'année doivent être mentionnées  dans la partie prévue à cet effet et correctement calculées</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5. </a:t>
            </a:r>
            <a:r>
              <a:rPr lang="fr-BE" sz="1200" dirty="0">
                <a:solidFill>
                  <a:schemeClr val="accent4"/>
                </a:solidFill>
                <a:latin typeface="Calibri" panose="020F0502020204030204" pitchFamily="34" charset="0"/>
              </a:rPr>
              <a:t>Time-</a:t>
            </a:r>
            <a:r>
              <a:rPr lang="fr-BE" sz="1200" dirty="0" err="1">
                <a:solidFill>
                  <a:schemeClr val="accent4"/>
                </a:solidFill>
                <a:latin typeface="Calibri" panose="020F0502020204030204" pitchFamily="34" charset="0"/>
              </a:rPr>
              <a:t>sheets</a:t>
            </a:r>
            <a:r>
              <a:rPr lang="fr-BE" sz="1200" b="0" dirty="0">
                <a:solidFill>
                  <a:schemeClr val="accent4"/>
                </a:solidFill>
                <a:latin typeface="Calibri" panose="020F0502020204030204" pitchFamily="34" charset="0"/>
              </a:rPr>
              <a:t>: si un membre du personnel ne travaille pas à 100% sur le projet, il est obligatoire de remplir des time-</a:t>
            </a:r>
            <a:r>
              <a:rPr lang="fr-BE" sz="1200" b="0" dirty="0" err="1">
                <a:solidFill>
                  <a:schemeClr val="accent4"/>
                </a:solidFill>
                <a:latin typeface="Calibri" panose="020F0502020204030204" pitchFamily="34" charset="0"/>
              </a:rPr>
              <a:t>sheets</a:t>
            </a:r>
            <a:r>
              <a:rPr lang="fr-BE" sz="1200" b="0" dirty="0">
                <a:solidFill>
                  <a:schemeClr val="accent4"/>
                </a:solidFill>
                <a:latin typeface="Calibri" panose="020F0502020204030204" pitchFamily="34" charset="0"/>
              </a:rPr>
              <a:t> (voir les exemples de formats sur le site AMIF / ISF). Si quelqu'un travaille à 100% sur le projet, ce n'est pas obligatoire mais conseillé  dans certains cas (p.ex. si vous travaillez avec un groupe cible, afin de prouver la part consacrée au groupe cible et la part consacrée aux autres activités). La description des tâches doit également être </a:t>
            </a:r>
            <a:r>
              <a:rPr lang="fr-BE" sz="1200" dirty="0">
                <a:solidFill>
                  <a:schemeClr val="accent4"/>
                </a:solidFill>
                <a:latin typeface="Calibri" panose="020F0502020204030204" pitchFamily="34" charset="0"/>
              </a:rPr>
              <a:t>clairement en rapport avec le projet</a:t>
            </a:r>
            <a:r>
              <a:rPr lang="fr-BE" sz="1200" b="0" dirty="0">
                <a:solidFill>
                  <a:schemeClr val="accent4"/>
                </a:solidFill>
                <a:latin typeface="Calibri" panose="020F0502020204030204" pitchFamily="34" charset="0"/>
              </a:rPr>
              <a:t>. Les formats pour les time-</a:t>
            </a:r>
            <a:r>
              <a:rPr lang="fr-BE" sz="1200" b="0" dirty="0" err="1">
                <a:solidFill>
                  <a:schemeClr val="accent4"/>
                </a:solidFill>
                <a:latin typeface="Calibri" panose="020F0502020204030204" pitchFamily="34" charset="0"/>
              </a:rPr>
              <a:t>sheets</a:t>
            </a:r>
            <a:r>
              <a:rPr lang="fr-BE" sz="1200" b="0" dirty="0">
                <a:solidFill>
                  <a:schemeClr val="accent4"/>
                </a:solidFill>
                <a:latin typeface="Calibri" panose="020F0502020204030204" pitchFamily="34" charset="0"/>
              </a:rPr>
              <a:t> ont été établis de sorte à ce que le total annuel (pourcentage et nombre absolu) soit calculé automatiquement. Nous vous invitons à utiliser ces nouveaux formats</a:t>
            </a:r>
            <a:r>
              <a:rPr lang="fr-BE" sz="1200" b="0" dirty="0" smtClean="0">
                <a:solidFill>
                  <a:schemeClr val="accent4"/>
                </a:solidFill>
                <a:latin typeface="Calibri" panose="020F0502020204030204" pitchFamily="34" charset="0"/>
              </a:rPr>
              <a:t>!</a:t>
            </a:r>
          </a:p>
          <a:p>
            <a:pPr marL="0" indent="0">
              <a:lnSpc>
                <a:spcPct val="100000"/>
              </a:lnSpc>
              <a:spcBef>
                <a:spcPts val="0"/>
              </a:spcBef>
              <a:buNone/>
            </a:pPr>
            <a:r>
              <a:rPr lang="nl-NL" sz="1200" b="0" dirty="0">
                <a:solidFill>
                  <a:schemeClr val="accent4"/>
                </a:solidFill>
                <a:latin typeface="Calibri" panose="020F0502020204030204" pitchFamily="34" charset="0"/>
              </a:rPr>
              <a:t>-&gt; </a:t>
            </a:r>
            <a:r>
              <a:rPr lang="nl-NL" sz="1200" b="0" dirty="0" smtClean="0">
                <a:solidFill>
                  <a:schemeClr val="accent4"/>
                </a:solidFill>
                <a:latin typeface="Calibri" panose="020F0502020204030204" pitchFamily="34" charset="0"/>
              </a:rPr>
              <a:t>Important </a:t>
            </a:r>
            <a:r>
              <a:rPr lang="nl-NL" sz="1200" b="0" dirty="0" err="1" smtClean="0">
                <a:solidFill>
                  <a:schemeClr val="accent4"/>
                </a:solidFill>
                <a:latin typeface="Calibri" panose="020F0502020204030204" pitchFamily="34" charset="0"/>
              </a:rPr>
              <a:t>d’indiquer</a:t>
            </a:r>
            <a:r>
              <a:rPr lang="nl-NL" sz="1200" b="0" dirty="0" smtClean="0">
                <a:solidFill>
                  <a:schemeClr val="accent4"/>
                </a:solidFill>
                <a:latin typeface="Calibri" panose="020F0502020204030204" pitchFamily="34" charset="0"/>
              </a:rPr>
              <a:t> </a:t>
            </a:r>
            <a:r>
              <a:rPr lang="nl-NL" sz="1200" b="0" dirty="0" err="1" smtClean="0">
                <a:solidFill>
                  <a:schemeClr val="accent4"/>
                </a:solidFill>
                <a:latin typeface="Calibri" panose="020F0502020204030204" pitchFamily="34" charset="0"/>
              </a:rPr>
              <a:t>l’activité</a:t>
            </a:r>
            <a:r>
              <a:rPr lang="nl-NL" sz="1200" b="0" dirty="0" smtClean="0">
                <a:solidFill>
                  <a:schemeClr val="accent4"/>
                </a:solidFill>
                <a:latin typeface="Calibri" panose="020F0502020204030204" pitchFamily="34" charset="0"/>
              </a:rPr>
              <a:t> </a:t>
            </a:r>
            <a:r>
              <a:rPr lang="nl-NL" sz="1200" b="0" dirty="0" err="1" smtClean="0">
                <a:solidFill>
                  <a:schemeClr val="accent4"/>
                </a:solidFill>
                <a:latin typeface="Calibri" panose="020F0502020204030204" pitchFamily="34" charset="0"/>
              </a:rPr>
              <a:t>spécifique</a:t>
            </a:r>
            <a:r>
              <a:rPr lang="nl-NL" sz="1200" b="0" dirty="0" smtClean="0">
                <a:solidFill>
                  <a:schemeClr val="accent4"/>
                </a:solidFill>
                <a:latin typeface="Calibri" panose="020F0502020204030204" pitchFamily="34" charset="0"/>
              </a:rPr>
              <a:t> du </a:t>
            </a:r>
            <a:r>
              <a:rPr lang="nl-NL" sz="1200" b="0" dirty="0" err="1" smtClean="0">
                <a:solidFill>
                  <a:schemeClr val="accent4"/>
                </a:solidFill>
                <a:latin typeface="Calibri" panose="020F0502020204030204" pitchFamily="34" charset="0"/>
              </a:rPr>
              <a:t>projet</a:t>
            </a:r>
            <a:r>
              <a:rPr lang="nl-NL" sz="1200" b="0" dirty="0" smtClean="0">
                <a:solidFill>
                  <a:schemeClr val="accent4"/>
                </a:solidFill>
                <a:latin typeface="Calibri" panose="020F0502020204030204" pitchFamily="34" charset="0"/>
              </a:rPr>
              <a:t> et AMIF!</a:t>
            </a:r>
            <a:endParaRPr lang="nl-NL"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r>
              <a:rPr lang="fr-BE" sz="1200" b="0" dirty="0">
                <a:solidFill>
                  <a:schemeClr val="accent4"/>
                </a:solidFill>
                <a:latin typeface="Calibri" panose="020F0502020204030204" pitchFamily="34" charset="0"/>
              </a:rPr>
              <a:t>Suggérer une modification</a:t>
            </a:r>
          </a:p>
          <a:p>
            <a:pPr marL="0" indent="0">
              <a:lnSpc>
                <a:spcPct val="100000"/>
              </a:lnSpc>
              <a:spcBef>
                <a:spcPts val="0"/>
              </a:spcBef>
              <a:buNone/>
            </a:pPr>
            <a:endParaRPr lang="fr-BE" sz="1200" b="0" dirty="0">
              <a:solidFill>
                <a:schemeClr val="accent4"/>
              </a:solidFill>
              <a:latin typeface="Calibri" panose="020F0502020204030204" pitchFamily="34" charset="0"/>
            </a:endParaRPr>
          </a:p>
          <a:p>
            <a:pPr marL="0" indent="0">
              <a:lnSpc>
                <a:spcPct val="100000"/>
              </a:lnSpc>
              <a:spcBef>
                <a:spcPts val="0"/>
              </a:spcBef>
              <a:buNone/>
            </a:pPr>
            <a:endParaRPr lang="nl-NL" sz="1200" b="0" dirty="0">
              <a:solidFill>
                <a:schemeClr val="accent4"/>
              </a:solidFill>
              <a:latin typeface="Calibri" panose="020F0502020204030204" pitchFamily="34" charset="0"/>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16</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410503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138112" indent="0" algn="just">
              <a:lnSpc>
                <a:spcPct val="115000"/>
              </a:lnSpc>
              <a:spcAft>
                <a:spcPts val="0"/>
              </a:spcAft>
              <a:buNone/>
            </a:pPr>
            <a:r>
              <a:rPr lang="fr-BE" sz="1400" u="sng" dirty="0">
                <a:latin typeface="Calibri"/>
                <a:ea typeface="Calibri"/>
                <a:cs typeface="Times New Roman"/>
              </a:rPr>
              <a:t>Calcul du pécule de vacances/de la prime de fin d’année :</a:t>
            </a:r>
          </a:p>
          <a:p>
            <a:pPr marL="342900" lvl="0" indent="-342900" algn="just">
              <a:lnSpc>
                <a:spcPct val="115000"/>
              </a:lnSpc>
              <a:spcAft>
                <a:spcPts val="0"/>
              </a:spcAft>
              <a:buFont typeface="Symbol"/>
              <a:buChar char=""/>
            </a:pPr>
            <a:r>
              <a:rPr lang="fr-BE" sz="1400" dirty="0">
                <a:latin typeface="Calibri"/>
                <a:ea typeface="Times New Roman"/>
                <a:cs typeface="Arial"/>
              </a:rPr>
              <a:t>Règle de base </a:t>
            </a:r>
            <a:r>
              <a:rPr lang="fr-BE" sz="1400" b="0" dirty="0">
                <a:latin typeface="Calibri"/>
                <a:ea typeface="Times New Roman"/>
                <a:cs typeface="Arial"/>
              </a:rPr>
              <a:t>: le montant à rapporter est le pécule de vacances/la prime de fin d’année versés pendant la durée du projet (même si ce montant est en lien avec l’année précédente). Bien entendu, le montant est rapporté au prorata, en pourcentage, du temps consacré au projet.</a:t>
            </a:r>
            <a:endParaRPr lang="fr-BE" sz="1400" b="0" dirty="0">
              <a:latin typeface="Calibri"/>
              <a:ea typeface="Calibri"/>
              <a:cs typeface="Times New Roman"/>
            </a:endParaRPr>
          </a:p>
          <a:p>
            <a:pPr marL="342900" lvl="0" indent="-342900" algn="just">
              <a:lnSpc>
                <a:spcPct val="115000"/>
              </a:lnSpc>
              <a:spcAft>
                <a:spcPts val="0"/>
              </a:spcAft>
              <a:buFont typeface="Symbol"/>
              <a:buChar char=""/>
            </a:pPr>
            <a:r>
              <a:rPr lang="fr-BE" sz="1400" b="0" dirty="0">
                <a:latin typeface="Calibri"/>
                <a:ea typeface="Times New Roman"/>
                <a:cs typeface="Arial"/>
              </a:rPr>
              <a:t>Dans le cas où la personne qui a reçu le pécule de vacances/la prime de fin d’année a touché, pendant la durée du projet, un </a:t>
            </a:r>
            <a:r>
              <a:rPr lang="fr-BE" sz="1400" dirty="0">
                <a:latin typeface="Calibri"/>
                <a:ea typeface="Times New Roman"/>
                <a:cs typeface="Arial"/>
              </a:rPr>
              <a:t>montant clairement inférieur </a:t>
            </a:r>
            <a:r>
              <a:rPr lang="fr-BE" sz="1400" b="0" dirty="0">
                <a:latin typeface="Calibri"/>
                <a:ea typeface="Times New Roman"/>
                <a:cs typeface="Arial"/>
              </a:rPr>
              <a:t>pour des motifs spécifiques (au chômage l’année précédente, ayant travaillé à temps partiel auparavant et à temps plein à présent, etc.), une estimation du montant peut être effectuée dans le rapportage. Lors du contrôle, deux cas de figure sont possibles :</a:t>
            </a:r>
            <a:endParaRPr lang="fr-BE" sz="1400" b="0" dirty="0">
              <a:latin typeface="Calibri"/>
              <a:ea typeface="Calibri"/>
              <a:cs typeface="Times New Roman"/>
            </a:endParaRPr>
          </a:p>
          <a:p>
            <a:pPr marL="342900" lvl="0" indent="-342900" algn="just">
              <a:lnSpc>
                <a:spcPct val="115000"/>
              </a:lnSpc>
              <a:spcAft>
                <a:spcPts val="0"/>
              </a:spcAft>
              <a:buFont typeface="Wingdings"/>
              <a:buChar char=""/>
            </a:pPr>
            <a:r>
              <a:rPr lang="fr-BE" sz="1400" b="0" dirty="0">
                <a:latin typeface="Calibri"/>
                <a:ea typeface="Times New Roman"/>
                <a:cs typeface="Arial"/>
              </a:rPr>
              <a:t>soit le montant a été payé avant le contrôle par l’AR, il est alors requis que le montant exact soit communiqué à l’AR juste avant le début du contrôle ;</a:t>
            </a:r>
            <a:endParaRPr lang="fr-BE" sz="1400" b="0" dirty="0">
              <a:latin typeface="Calibri"/>
              <a:ea typeface="Calibri"/>
              <a:cs typeface="Times New Roman"/>
            </a:endParaRPr>
          </a:p>
          <a:p>
            <a:pPr marL="342900" lvl="0" indent="-342900" algn="just">
              <a:lnSpc>
                <a:spcPct val="115000"/>
              </a:lnSpc>
              <a:spcAft>
                <a:spcPts val="0"/>
              </a:spcAft>
              <a:buFont typeface="Wingdings"/>
              <a:buChar char=""/>
            </a:pPr>
            <a:r>
              <a:rPr lang="fr-BE" sz="1400" b="0" dirty="0">
                <a:latin typeface="Calibri"/>
                <a:ea typeface="Times New Roman"/>
                <a:cs typeface="Arial"/>
              </a:rPr>
              <a:t>soit le montant n’a pas encore été payé avant le contrôle par l’AR, et seulement dans ce cas-ci, une estimation du montant peut être acceptée dans le rapportage justifiée par un raisonnement bien étayé . L’AR déterminera si l’estimation est acceptable ou pas. </a:t>
            </a:r>
            <a:endParaRPr lang="fr-BE" sz="1400" b="0" dirty="0">
              <a:effectLst/>
              <a:latin typeface="Calibri"/>
              <a:ea typeface="Calibri"/>
              <a:cs typeface="Times New Roman"/>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17</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357552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nl-NL" sz="1800" u="sng" cap="all" dirty="0">
                <a:solidFill>
                  <a:schemeClr val="accent4"/>
                </a:solidFill>
              </a:rPr>
              <a:t>3. Travel</a:t>
            </a:r>
          </a:p>
          <a:p>
            <a:pPr marL="0" indent="0">
              <a:buNone/>
            </a:pPr>
            <a:r>
              <a:rPr lang="nl-NL" sz="1800" b="0" dirty="0">
                <a:solidFill>
                  <a:schemeClr val="accent4"/>
                </a:solidFill>
              </a:rPr>
              <a:t>= </a:t>
            </a:r>
            <a:r>
              <a:rPr lang="nl-NL" sz="1800" b="0" dirty="0" err="1">
                <a:solidFill>
                  <a:schemeClr val="accent4"/>
                </a:solidFill>
              </a:rPr>
              <a:t>frais</a:t>
            </a:r>
            <a:r>
              <a:rPr lang="nl-NL" sz="1800" b="0" dirty="0">
                <a:solidFill>
                  <a:schemeClr val="accent4"/>
                </a:solidFill>
              </a:rPr>
              <a:t> dans </a:t>
            </a:r>
            <a:r>
              <a:rPr lang="nl-NL" sz="1800" b="0" dirty="0" err="1">
                <a:solidFill>
                  <a:schemeClr val="accent4"/>
                </a:solidFill>
              </a:rPr>
              <a:t>le</a:t>
            </a:r>
            <a:r>
              <a:rPr lang="nl-NL" sz="1800" b="0" dirty="0">
                <a:solidFill>
                  <a:schemeClr val="accent4"/>
                </a:solidFill>
              </a:rPr>
              <a:t> </a:t>
            </a:r>
            <a:r>
              <a:rPr lang="nl-NL" sz="1800" b="0" dirty="0" err="1">
                <a:solidFill>
                  <a:schemeClr val="accent4"/>
                </a:solidFill>
              </a:rPr>
              <a:t>cadre</a:t>
            </a:r>
            <a:r>
              <a:rPr lang="nl-NL" sz="1800" b="0" dirty="0">
                <a:solidFill>
                  <a:schemeClr val="accent4"/>
                </a:solidFill>
              </a:rPr>
              <a:t> </a:t>
            </a:r>
            <a:r>
              <a:rPr lang="nl-NL" sz="1800" b="0" dirty="0" err="1">
                <a:solidFill>
                  <a:schemeClr val="accent4"/>
                </a:solidFill>
              </a:rPr>
              <a:t>d’une</a:t>
            </a:r>
            <a:r>
              <a:rPr lang="nl-NL" sz="1800" b="0" dirty="0">
                <a:solidFill>
                  <a:schemeClr val="accent4"/>
                </a:solidFill>
              </a:rPr>
              <a:t> mission, </a:t>
            </a:r>
            <a:r>
              <a:rPr lang="nl-NL" sz="1800" b="0" dirty="0" err="1">
                <a:solidFill>
                  <a:schemeClr val="accent4"/>
                </a:solidFill>
              </a:rPr>
              <a:t>participation</a:t>
            </a:r>
            <a:r>
              <a:rPr lang="nl-NL" sz="1800" b="0" dirty="0">
                <a:solidFill>
                  <a:schemeClr val="accent4"/>
                </a:solidFill>
              </a:rPr>
              <a:t> à </a:t>
            </a:r>
            <a:r>
              <a:rPr lang="nl-NL" sz="1800" b="0" dirty="0" err="1">
                <a:solidFill>
                  <a:schemeClr val="accent4"/>
                </a:solidFill>
              </a:rPr>
              <a:t>une</a:t>
            </a:r>
            <a:r>
              <a:rPr lang="nl-NL" sz="1800" b="0" dirty="0">
                <a:solidFill>
                  <a:schemeClr val="accent4"/>
                </a:solidFill>
              </a:rPr>
              <a:t> conférence, à </a:t>
            </a:r>
            <a:r>
              <a:rPr lang="nl-NL" sz="1800" b="0" dirty="0" err="1">
                <a:solidFill>
                  <a:schemeClr val="accent4"/>
                </a:solidFill>
              </a:rPr>
              <a:t>une</a:t>
            </a:r>
            <a:r>
              <a:rPr lang="nl-NL" sz="1800" b="0" dirty="0">
                <a:solidFill>
                  <a:schemeClr val="accent4"/>
                </a:solidFill>
              </a:rPr>
              <a:t> </a:t>
            </a:r>
            <a:r>
              <a:rPr lang="nl-NL" sz="1800" b="0" dirty="0" err="1">
                <a:solidFill>
                  <a:schemeClr val="accent4"/>
                </a:solidFill>
              </a:rPr>
              <a:t>formation</a:t>
            </a:r>
            <a:r>
              <a:rPr lang="nl-NL" sz="1800" b="0" dirty="0">
                <a:solidFill>
                  <a:schemeClr val="accent4"/>
                </a:solidFill>
              </a:rPr>
              <a:t> </a:t>
            </a:r>
            <a:r>
              <a:rPr lang="nl-NL" sz="1800" b="0" dirty="0" err="1">
                <a:solidFill>
                  <a:schemeClr val="accent4"/>
                </a:solidFill>
              </a:rPr>
              <a:t>qui</a:t>
            </a:r>
            <a:r>
              <a:rPr lang="nl-NL" sz="1800" b="0" dirty="0">
                <a:solidFill>
                  <a:schemeClr val="accent4"/>
                </a:solidFill>
              </a:rPr>
              <a:t> </a:t>
            </a:r>
            <a:r>
              <a:rPr lang="nl-NL" sz="1800" b="0" dirty="0" err="1">
                <a:solidFill>
                  <a:schemeClr val="accent4"/>
                </a:solidFill>
              </a:rPr>
              <a:t>n’est</a:t>
            </a:r>
            <a:r>
              <a:rPr lang="nl-NL" sz="1800" b="0" dirty="0">
                <a:solidFill>
                  <a:schemeClr val="accent4"/>
                </a:solidFill>
              </a:rPr>
              <a:t> pas </a:t>
            </a:r>
            <a:r>
              <a:rPr lang="nl-NL" sz="1800" b="0" dirty="0" err="1">
                <a:solidFill>
                  <a:schemeClr val="accent4"/>
                </a:solidFill>
              </a:rPr>
              <a:t>organisée</a:t>
            </a:r>
            <a:r>
              <a:rPr lang="nl-NL" sz="1800" b="0" dirty="0">
                <a:solidFill>
                  <a:schemeClr val="accent4"/>
                </a:solidFill>
              </a:rPr>
              <a:t> dans </a:t>
            </a:r>
            <a:r>
              <a:rPr lang="nl-NL" sz="1800" b="0" dirty="0" err="1">
                <a:solidFill>
                  <a:schemeClr val="accent4"/>
                </a:solidFill>
              </a:rPr>
              <a:t>le</a:t>
            </a:r>
            <a:r>
              <a:rPr lang="nl-NL" sz="1800" b="0" dirty="0">
                <a:solidFill>
                  <a:schemeClr val="accent4"/>
                </a:solidFill>
              </a:rPr>
              <a:t> </a:t>
            </a:r>
            <a:r>
              <a:rPr lang="nl-NL" sz="1800" b="0" dirty="0" err="1">
                <a:solidFill>
                  <a:schemeClr val="accent4"/>
                </a:solidFill>
              </a:rPr>
              <a:t>cadre</a:t>
            </a:r>
            <a:r>
              <a:rPr lang="nl-NL" sz="1800" b="0" dirty="0">
                <a:solidFill>
                  <a:schemeClr val="accent4"/>
                </a:solidFill>
              </a:rPr>
              <a:t> du </a:t>
            </a:r>
            <a:r>
              <a:rPr lang="nl-NL" sz="1800" b="0" dirty="0" err="1">
                <a:solidFill>
                  <a:schemeClr val="accent4"/>
                </a:solidFill>
              </a:rPr>
              <a:t>projet</a:t>
            </a:r>
            <a:r>
              <a:rPr lang="nl-NL" sz="1800" b="0" dirty="0">
                <a:solidFill>
                  <a:schemeClr val="accent4"/>
                </a:solidFill>
              </a:rPr>
              <a:t> , …</a:t>
            </a:r>
          </a:p>
          <a:p>
            <a:pPr marL="0" indent="0">
              <a:buNone/>
            </a:pPr>
            <a:endParaRPr lang="nl-NL" sz="1800" b="0" dirty="0">
              <a:solidFill>
                <a:schemeClr val="accent4"/>
              </a:solidFill>
            </a:endParaRPr>
          </a:p>
          <a:p>
            <a:r>
              <a:rPr lang="fr-BE" sz="1800" b="0" dirty="0">
                <a:solidFill>
                  <a:schemeClr val="accent4"/>
                </a:solidFill>
              </a:rPr>
              <a:t>Billets / factures / </a:t>
            </a:r>
            <a:r>
              <a:rPr lang="fr-BE" sz="1800" b="0" dirty="0" smtClean="0"/>
              <a:t>preuves de paiement </a:t>
            </a:r>
            <a:r>
              <a:rPr lang="fr-BE" sz="1800" b="0" dirty="0" smtClean="0">
                <a:solidFill>
                  <a:schemeClr val="accent4"/>
                </a:solidFill>
              </a:rPr>
              <a:t>/ preuves </a:t>
            </a:r>
            <a:r>
              <a:rPr lang="fr-BE" sz="1800" b="0" dirty="0">
                <a:solidFill>
                  <a:schemeClr val="accent4"/>
                </a:solidFill>
              </a:rPr>
              <a:t>d'hébergement.</a:t>
            </a:r>
          </a:p>
          <a:p>
            <a:r>
              <a:rPr lang="fr-BE" sz="1800" dirty="0">
                <a:solidFill>
                  <a:schemeClr val="accent4"/>
                </a:solidFill>
              </a:rPr>
              <a:t>Documents de fond </a:t>
            </a:r>
            <a:r>
              <a:rPr lang="fr-BE" sz="1800" b="0" dirty="0">
                <a:solidFill>
                  <a:schemeClr val="accent4"/>
                </a:solidFill>
              </a:rPr>
              <a:t>qui prouvent le séjour / le déplacement : invitation, rapport, brochure, programme, inscription, ...</a:t>
            </a:r>
          </a:p>
          <a:p>
            <a:r>
              <a:rPr lang="fr-BE" sz="1800" b="0" dirty="0">
                <a:solidFill>
                  <a:schemeClr val="accent4"/>
                </a:solidFill>
              </a:rPr>
              <a:t>Il doit toujours y avoir un </a:t>
            </a:r>
            <a:r>
              <a:rPr lang="fr-BE" sz="1800" dirty="0">
                <a:solidFill>
                  <a:schemeClr val="accent4"/>
                </a:solidFill>
              </a:rPr>
              <a:t>lien clair et direct avec le projet</a:t>
            </a:r>
            <a:r>
              <a:rPr lang="fr-BE" sz="1800" b="0" dirty="0">
                <a:solidFill>
                  <a:schemeClr val="accent4"/>
                </a:solidFill>
              </a:rPr>
              <a:t> pour chaque dépense.</a:t>
            </a:r>
            <a:endParaRPr lang="nl-NL" sz="1800" b="0" dirty="0">
              <a:solidFill>
                <a:schemeClr val="accent4"/>
              </a:solidFill>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18</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606614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nl-NL" u="sng" cap="all" dirty="0">
                <a:solidFill>
                  <a:schemeClr val="accent4"/>
                </a:solidFill>
              </a:rPr>
              <a:t>4. </a:t>
            </a:r>
            <a:r>
              <a:rPr lang="nl-NL" u="sng" cap="all" dirty="0" err="1">
                <a:solidFill>
                  <a:schemeClr val="accent4"/>
                </a:solidFill>
              </a:rPr>
              <a:t>Consumables</a:t>
            </a:r>
            <a:r>
              <a:rPr lang="nl-NL" u="sng" cap="all" dirty="0">
                <a:solidFill>
                  <a:schemeClr val="accent4"/>
                </a:solidFill>
              </a:rPr>
              <a:t>/ Real </a:t>
            </a:r>
            <a:r>
              <a:rPr lang="nl-NL" u="sng" cap="all" dirty="0" err="1">
                <a:solidFill>
                  <a:schemeClr val="accent4"/>
                </a:solidFill>
              </a:rPr>
              <a:t>Estate</a:t>
            </a:r>
            <a:r>
              <a:rPr lang="nl-NL" u="sng" cap="all" dirty="0">
                <a:solidFill>
                  <a:schemeClr val="accent4"/>
                </a:solidFill>
              </a:rPr>
              <a:t>/ Equipment/ </a:t>
            </a:r>
            <a:r>
              <a:rPr lang="nl-NL" u="sng" cap="all" dirty="0" err="1">
                <a:solidFill>
                  <a:schemeClr val="accent4"/>
                </a:solidFill>
              </a:rPr>
              <a:t>Other</a:t>
            </a:r>
            <a:r>
              <a:rPr lang="nl-NL" u="sng" cap="all" dirty="0">
                <a:solidFill>
                  <a:schemeClr val="accent4"/>
                </a:solidFill>
              </a:rPr>
              <a:t> Direct </a:t>
            </a:r>
            <a:r>
              <a:rPr lang="nl-NL" u="sng" cap="all" dirty="0" err="1">
                <a:solidFill>
                  <a:schemeClr val="accent4"/>
                </a:solidFill>
              </a:rPr>
              <a:t>Costs</a:t>
            </a:r>
            <a:endParaRPr lang="nl-NL" u="sng" cap="all" dirty="0">
              <a:solidFill>
                <a:schemeClr val="accent4"/>
              </a:solidFill>
            </a:endParaRPr>
          </a:p>
          <a:p>
            <a:endParaRPr lang="nl-NL" b="0" dirty="0">
              <a:solidFill>
                <a:schemeClr val="accent4"/>
              </a:solidFill>
            </a:endParaRPr>
          </a:p>
          <a:p>
            <a:r>
              <a:rPr lang="fr-BE" b="0" dirty="0"/>
              <a:t>Preuves d’achat / </a:t>
            </a:r>
            <a:r>
              <a:rPr lang="fr-BE" b="0" dirty="0" smtClean="0"/>
              <a:t>factures</a:t>
            </a:r>
            <a:r>
              <a:rPr lang="fr-BE" sz="2400" b="0" dirty="0"/>
              <a:t> / preuves de </a:t>
            </a:r>
            <a:r>
              <a:rPr lang="fr-BE" sz="2400" b="0" dirty="0" smtClean="0"/>
              <a:t>paiement (comptabilité, extraits, …)</a:t>
            </a:r>
            <a:r>
              <a:rPr lang="fr-BE" b="0" dirty="0" smtClean="0"/>
              <a:t>.</a:t>
            </a:r>
            <a:endParaRPr lang="fr-BE" b="0" dirty="0"/>
          </a:p>
          <a:p>
            <a:r>
              <a:rPr lang="fr-BE" b="0" dirty="0"/>
              <a:t>Certains coûts doivent être calculés proportionnellement à l’utilisation pour le projet (amortissement, loyer, frais de téléphone,…).</a:t>
            </a:r>
          </a:p>
          <a:p>
            <a:r>
              <a:rPr lang="fr-BE" b="0" dirty="0"/>
              <a:t>Pour chaque achat, il doit toujours y avoir un </a:t>
            </a:r>
            <a:r>
              <a:rPr lang="fr-BE" dirty="0"/>
              <a:t>lien clair et direct avec le projet</a:t>
            </a:r>
            <a:r>
              <a:rPr lang="fr-BE" b="0" dirty="0"/>
              <a:t>.</a:t>
            </a:r>
            <a:endParaRPr lang="nl-NL"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19</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136893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a:t>Contenu</a:t>
            </a:r>
            <a:r>
              <a:rPr lang="nl-BE" dirty="0"/>
              <a:t>:</a:t>
            </a:r>
          </a:p>
        </p:txBody>
      </p:sp>
      <p:sp>
        <p:nvSpPr>
          <p:cNvPr id="3" name="Tijdelijke aanduiding voor inhoud 2"/>
          <p:cNvSpPr>
            <a:spLocks noGrp="1"/>
          </p:cNvSpPr>
          <p:nvPr>
            <p:ph idx="1"/>
          </p:nvPr>
        </p:nvSpPr>
        <p:spPr>
          <a:xfrm>
            <a:off x="1017844" y="1700808"/>
            <a:ext cx="6794515" cy="4680520"/>
          </a:xfrm>
        </p:spPr>
        <p:txBody>
          <a:bodyPr/>
          <a:lstStyle/>
          <a:p>
            <a:pPr marL="457200" indent="-457200">
              <a:buFont typeface="+mj-lt"/>
              <a:buAutoNum type="arabicPeriod"/>
            </a:pPr>
            <a:endParaRPr lang="nl-BE" dirty="0"/>
          </a:p>
          <a:p>
            <a:pPr marL="457200" indent="-457200">
              <a:buFont typeface="+mj-lt"/>
              <a:buAutoNum type="arabicPeriod"/>
            </a:pPr>
            <a:endParaRPr lang="nl-BE" dirty="0"/>
          </a:p>
          <a:p>
            <a:pPr marL="457200" indent="-457200">
              <a:buFont typeface="+mj-lt"/>
              <a:buAutoNum type="arabicPeriod"/>
            </a:pPr>
            <a:r>
              <a:rPr lang="nl-BE" sz="2800" dirty="0"/>
              <a:t>Rapport </a:t>
            </a:r>
            <a:r>
              <a:rPr lang="nl-BE" sz="2800" dirty="0" err="1"/>
              <a:t>narratif</a:t>
            </a:r>
            <a:r>
              <a:rPr lang="nl-BE" sz="2800" dirty="0"/>
              <a:t>/Inhoudelijk rapport</a:t>
            </a:r>
          </a:p>
          <a:p>
            <a:pPr marL="457200" indent="-457200">
              <a:buFont typeface="+mj-lt"/>
              <a:buAutoNum type="arabicPeriod"/>
            </a:pPr>
            <a:endParaRPr lang="nl-BE" sz="2800" dirty="0"/>
          </a:p>
          <a:p>
            <a:pPr marL="457200" indent="-457200">
              <a:buFont typeface="+mj-lt"/>
              <a:buAutoNum type="arabicPeriod"/>
            </a:pPr>
            <a:r>
              <a:rPr lang="nl-BE" sz="2800" dirty="0"/>
              <a:t>Rapport financier/financieel rapport</a:t>
            </a: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pPr>
                <a:defRPr/>
              </a:pPr>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fontAlgn="base">
                <a:spcBef>
                  <a:spcPct val="0"/>
                </a:spcBef>
                <a:spcAft>
                  <a:spcPct val="0"/>
                </a:spcAft>
              </a:pPr>
              <a:r>
                <a:rPr lang="en-US" sz="1000" dirty="0">
                  <a:solidFill>
                    <a:srgbClr val="000000"/>
                  </a:solidFill>
                </a:rPr>
                <a:t>Supported by the Asylum, Migration and Integration Fund &amp; the Internal Security Fund</a:t>
              </a:r>
              <a:endParaRPr lang="fr-BE" sz="1000" dirty="0">
                <a:solidFill>
                  <a:srgbClr val="000000"/>
                </a:solidFill>
              </a:endParaRPr>
            </a:p>
          </p:txBody>
        </p:sp>
      </p:grpSp>
    </p:spTree>
    <p:extLst>
      <p:ext uri="{BB962C8B-B14F-4D97-AF65-F5344CB8AC3E}">
        <p14:creationId xmlns:p14="http://schemas.microsoft.com/office/powerpoint/2010/main" val="3268662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nl-NL" u="sng" cap="all" dirty="0">
                <a:solidFill>
                  <a:schemeClr val="accent4"/>
                </a:solidFill>
              </a:rPr>
              <a:t>5. </a:t>
            </a:r>
            <a:r>
              <a:rPr lang="nl-NL" u="sng" cap="all" dirty="0" err="1">
                <a:solidFill>
                  <a:schemeClr val="accent4"/>
                </a:solidFill>
              </a:rPr>
              <a:t>Subcontracting</a:t>
            </a:r>
            <a:endParaRPr lang="nl-NL" u="sng" cap="all" dirty="0">
              <a:solidFill>
                <a:schemeClr val="accent4"/>
              </a:solidFill>
            </a:endParaRPr>
          </a:p>
          <a:p>
            <a:pPr marL="0" indent="0">
              <a:buNone/>
            </a:pPr>
            <a:endParaRPr lang="nl-NL" dirty="0">
              <a:solidFill>
                <a:schemeClr val="accent4"/>
              </a:solidFill>
            </a:endParaRPr>
          </a:p>
          <a:p>
            <a:pPr marL="0" indent="0">
              <a:buNone/>
            </a:pPr>
            <a:r>
              <a:rPr lang="fr-BE" b="0" dirty="0">
                <a:solidFill>
                  <a:schemeClr val="accent4"/>
                </a:solidFill>
              </a:rPr>
              <a:t>Tous les documents énumérés à la question 7 du rapport narratif doivent pouvoir être contrôlés. Les procédures légales en matière de marchés publics en vigueur doivent toujours être suivies.</a:t>
            </a:r>
            <a:endParaRPr lang="nl-NL" b="0" dirty="0">
              <a:solidFill>
                <a:schemeClr val="accent4"/>
              </a:solidFill>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20</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144658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nl-NL" sz="1200" u="sng" cap="all" dirty="0">
                <a:solidFill>
                  <a:schemeClr val="accent4"/>
                </a:solidFill>
              </a:rPr>
              <a:t>6. Seminars &amp; Conferences </a:t>
            </a:r>
          </a:p>
          <a:p>
            <a:pPr marL="0" indent="0">
              <a:buNone/>
            </a:pPr>
            <a:r>
              <a:rPr lang="fr-BE" sz="1200" b="0" dirty="0">
                <a:solidFill>
                  <a:schemeClr val="accent4"/>
                </a:solidFill>
              </a:rPr>
              <a:t>= conférences / formations que le personnel du projet </a:t>
            </a:r>
            <a:r>
              <a:rPr lang="fr-BE" sz="1200" dirty="0">
                <a:solidFill>
                  <a:schemeClr val="accent4"/>
                </a:solidFill>
              </a:rPr>
              <a:t>organise lui-même</a:t>
            </a:r>
            <a:r>
              <a:rPr lang="fr-BE" sz="1200" b="0" dirty="0">
                <a:solidFill>
                  <a:schemeClr val="accent4"/>
                </a:solidFill>
              </a:rPr>
              <a:t>.</a:t>
            </a:r>
          </a:p>
          <a:p>
            <a:r>
              <a:rPr lang="fr-BE" sz="1200" b="0" dirty="0" smtClean="0"/>
              <a:t>Factures / preuves de paiement.</a:t>
            </a:r>
            <a:endParaRPr lang="fr-BE" sz="1200" b="0" dirty="0"/>
          </a:p>
          <a:p>
            <a:r>
              <a:rPr lang="fr-BE" sz="1200" dirty="0"/>
              <a:t>Documents de fond </a:t>
            </a:r>
            <a:r>
              <a:rPr lang="fr-BE" sz="1200" b="0" dirty="0"/>
              <a:t>qui prouvent l’organisation de la conférence : invitation, rapport, brochure, programme, inscriptions, ...</a:t>
            </a:r>
          </a:p>
          <a:p>
            <a:r>
              <a:rPr lang="fr-BE" sz="1200" b="0" dirty="0"/>
              <a:t>Ne pas oublier de garder les </a:t>
            </a:r>
            <a:r>
              <a:rPr lang="fr-BE" sz="1200" dirty="0"/>
              <a:t>listes de présence </a:t>
            </a:r>
            <a:r>
              <a:rPr lang="fr-BE" sz="1200" b="0" dirty="0"/>
              <a:t>datées et signées par les participants et par l’organisateur.</a:t>
            </a:r>
          </a:p>
          <a:p>
            <a:r>
              <a:rPr lang="fr-BE" sz="1200" b="0" dirty="0"/>
              <a:t>Il doit toujours y avoir un </a:t>
            </a:r>
            <a:r>
              <a:rPr lang="fr-BE" sz="1200" dirty="0"/>
              <a:t>lien clair et direct avec le projet </a:t>
            </a:r>
            <a:r>
              <a:rPr lang="fr-BE" sz="1200" b="0" dirty="0"/>
              <a:t>pour chaque dépense.</a:t>
            </a:r>
          </a:p>
          <a:p>
            <a:r>
              <a:rPr lang="fr-BE" sz="1200" b="0" dirty="0"/>
              <a:t>S'il s'agit d'une simple participation à une conférence organisée en dehors du projet, le coût doit être reporté sous la rubrique « </a:t>
            </a:r>
            <a:r>
              <a:rPr lang="fr-BE" sz="1200" b="0" dirty="0" err="1"/>
              <a:t>Travel</a:t>
            </a:r>
            <a:r>
              <a:rPr lang="fr-BE" sz="1200" b="0" dirty="0"/>
              <a:t> » et / ou « Consumables </a:t>
            </a:r>
            <a:r>
              <a:rPr lang="fr-BE" sz="1200" b="0" dirty="0" smtClean="0"/>
              <a:t>».</a:t>
            </a:r>
          </a:p>
          <a:p>
            <a:r>
              <a:rPr lang="fr-BE" sz="1200" b="0" dirty="0" smtClean="0"/>
              <a:t>Ne pas oublier les règles en matière de </a:t>
            </a:r>
            <a:r>
              <a:rPr lang="fr-BE" sz="1200" dirty="0" smtClean="0"/>
              <a:t>publicité</a:t>
            </a:r>
            <a:r>
              <a:rPr lang="fr-BE" sz="1200" b="0" dirty="0"/>
              <a:t> </a:t>
            </a:r>
            <a:r>
              <a:rPr lang="fr-BE" sz="1200" b="0" dirty="0" smtClean="0"/>
              <a:t>--) à mentionner sur tous les documents!</a:t>
            </a:r>
            <a:endParaRPr lang="nl-NL" sz="1200"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21</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838482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u="sng" cap="all" dirty="0">
                <a:solidFill>
                  <a:schemeClr val="accent4"/>
                </a:solidFill>
              </a:rPr>
              <a:t>7. Target group</a:t>
            </a:r>
          </a:p>
          <a:p>
            <a:pPr marL="0" indent="0">
              <a:buNone/>
            </a:pPr>
            <a:r>
              <a:rPr lang="fr-BE" b="0" dirty="0">
                <a:solidFill>
                  <a:schemeClr val="accent4"/>
                </a:solidFill>
              </a:rPr>
              <a:t>= tout ce qui est lié au groupe cible.</a:t>
            </a:r>
          </a:p>
          <a:p>
            <a:pPr marL="0" indent="0">
              <a:buNone/>
            </a:pPr>
            <a:r>
              <a:rPr lang="nl-NL" b="0" dirty="0" smtClean="0">
                <a:solidFill>
                  <a:schemeClr val="accent4"/>
                </a:solidFill>
              </a:rPr>
              <a:t>Pour </a:t>
            </a:r>
            <a:r>
              <a:rPr lang="nl-NL" b="0" dirty="0" err="1">
                <a:solidFill>
                  <a:schemeClr val="accent4"/>
                </a:solidFill>
              </a:rPr>
              <a:t>toute</a:t>
            </a:r>
            <a:r>
              <a:rPr lang="nl-NL" b="0" dirty="0">
                <a:solidFill>
                  <a:schemeClr val="accent4"/>
                </a:solidFill>
              </a:rPr>
              <a:t> </a:t>
            </a:r>
            <a:r>
              <a:rPr lang="nl-NL" b="0" dirty="0" err="1">
                <a:solidFill>
                  <a:schemeClr val="accent4"/>
                </a:solidFill>
              </a:rPr>
              <a:t>dépense</a:t>
            </a:r>
            <a:r>
              <a:rPr lang="nl-NL" b="0" dirty="0">
                <a:solidFill>
                  <a:schemeClr val="accent4"/>
                </a:solidFill>
              </a:rPr>
              <a:t>, </a:t>
            </a:r>
            <a:r>
              <a:rPr lang="nl-NL" b="0" dirty="0" err="1">
                <a:solidFill>
                  <a:schemeClr val="accent4"/>
                </a:solidFill>
              </a:rPr>
              <a:t>il</a:t>
            </a:r>
            <a:r>
              <a:rPr lang="nl-NL" b="0" dirty="0">
                <a:solidFill>
                  <a:schemeClr val="accent4"/>
                </a:solidFill>
              </a:rPr>
              <a:t> </a:t>
            </a:r>
            <a:r>
              <a:rPr lang="nl-NL" b="0" dirty="0" err="1">
                <a:solidFill>
                  <a:schemeClr val="accent4"/>
                </a:solidFill>
              </a:rPr>
              <a:t>faut</a:t>
            </a:r>
            <a:r>
              <a:rPr lang="nl-NL" b="0" dirty="0">
                <a:solidFill>
                  <a:schemeClr val="accent4"/>
                </a:solidFill>
              </a:rPr>
              <a:t> </a:t>
            </a:r>
            <a:r>
              <a:rPr lang="nl-NL" b="0" dirty="0" err="1">
                <a:solidFill>
                  <a:schemeClr val="accent4"/>
                </a:solidFill>
              </a:rPr>
              <a:t>pouvoir</a:t>
            </a:r>
            <a:r>
              <a:rPr lang="nl-NL" b="0" dirty="0">
                <a:solidFill>
                  <a:schemeClr val="accent4"/>
                </a:solidFill>
              </a:rPr>
              <a:t> </a:t>
            </a:r>
            <a:r>
              <a:rPr lang="nl-NL" b="0" dirty="0" err="1">
                <a:solidFill>
                  <a:schemeClr val="accent4"/>
                </a:solidFill>
              </a:rPr>
              <a:t>prouver</a:t>
            </a:r>
            <a:r>
              <a:rPr lang="nl-NL" b="0" dirty="0">
                <a:solidFill>
                  <a:schemeClr val="accent4"/>
                </a:solidFill>
              </a:rPr>
              <a:t> </a:t>
            </a:r>
            <a:r>
              <a:rPr lang="nl-NL" b="0" dirty="0" err="1">
                <a:solidFill>
                  <a:schemeClr val="accent4"/>
                </a:solidFill>
              </a:rPr>
              <a:t>un</a:t>
            </a:r>
            <a:r>
              <a:rPr lang="nl-NL" b="0" dirty="0">
                <a:solidFill>
                  <a:schemeClr val="accent4"/>
                </a:solidFill>
              </a:rPr>
              <a:t> </a:t>
            </a:r>
            <a:r>
              <a:rPr lang="nl-NL" dirty="0" err="1">
                <a:solidFill>
                  <a:schemeClr val="accent4"/>
                </a:solidFill>
              </a:rPr>
              <a:t>lien</a:t>
            </a:r>
            <a:r>
              <a:rPr lang="nl-NL" dirty="0">
                <a:solidFill>
                  <a:schemeClr val="accent4"/>
                </a:solidFill>
              </a:rPr>
              <a:t> direct </a:t>
            </a:r>
            <a:r>
              <a:rPr lang="nl-NL" dirty="0" err="1">
                <a:solidFill>
                  <a:schemeClr val="accent4"/>
                </a:solidFill>
              </a:rPr>
              <a:t>avec</a:t>
            </a:r>
            <a:r>
              <a:rPr lang="nl-NL" dirty="0">
                <a:solidFill>
                  <a:schemeClr val="accent4"/>
                </a:solidFill>
              </a:rPr>
              <a:t> </a:t>
            </a:r>
            <a:r>
              <a:rPr lang="nl-NL" dirty="0" err="1">
                <a:solidFill>
                  <a:schemeClr val="accent4"/>
                </a:solidFill>
              </a:rPr>
              <a:t>le</a:t>
            </a:r>
            <a:r>
              <a:rPr lang="nl-NL" dirty="0">
                <a:solidFill>
                  <a:schemeClr val="accent4"/>
                </a:solidFill>
              </a:rPr>
              <a:t> </a:t>
            </a:r>
            <a:r>
              <a:rPr lang="nl-NL" dirty="0" err="1">
                <a:solidFill>
                  <a:schemeClr val="accent4"/>
                </a:solidFill>
              </a:rPr>
              <a:t>projet</a:t>
            </a:r>
            <a:r>
              <a:rPr lang="nl-NL" b="0" dirty="0">
                <a:solidFill>
                  <a:schemeClr val="accent4"/>
                </a:solidFill>
              </a:rPr>
              <a:t>.</a:t>
            </a:r>
          </a:p>
          <a:p>
            <a:pPr marL="0" indent="0">
              <a:buNone/>
            </a:pPr>
            <a:endParaRPr lang="fr-BE" dirty="0">
              <a:solidFill>
                <a:schemeClr val="accent4"/>
              </a:solidFill>
            </a:endParaRPr>
          </a:p>
          <a:p>
            <a:pPr marL="0" indent="0">
              <a:buNone/>
            </a:pPr>
            <a:r>
              <a:rPr lang="fr-BE" u="sng" cap="all" dirty="0">
                <a:solidFill>
                  <a:schemeClr val="accent4"/>
                </a:solidFill>
              </a:rPr>
              <a:t>8. </a:t>
            </a:r>
            <a:r>
              <a:rPr lang="fr-BE" u="sng" cap="all" dirty="0" err="1">
                <a:solidFill>
                  <a:schemeClr val="accent4"/>
                </a:solidFill>
              </a:rPr>
              <a:t>Income</a:t>
            </a:r>
            <a:endParaRPr lang="fr-BE" u="sng" cap="all" dirty="0">
              <a:solidFill>
                <a:schemeClr val="accent4"/>
              </a:solidFill>
            </a:endParaRPr>
          </a:p>
          <a:p>
            <a:pPr marL="0" indent="0">
              <a:buNone/>
            </a:pPr>
            <a:r>
              <a:rPr lang="fr-BE" b="0" dirty="0">
                <a:solidFill>
                  <a:schemeClr val="accent4"/>
                </a:solidFill>
              </a:rPr>
              <a:t>Ne pas oublier de le remplir</a:t>
            </a:r>
            <a:r>
              <a:rPr lang="fr-BE" b="0" dirty="0" smtClean="0">
                <a:solidFill>
                  <a:schemeClr val="accent4"/>
                </a:solidFill>
              </a:rPr>
              <a:t>.</a:t>
            </a:r>
          </a:p>
          <a:p>
            <a:pPr marL="0" indent="0">
              <a:buNone/>
            </a:pPr>
            <a:r>
              <a:rPr lang="fr-BE" b="0" dirty="0" smtClean="0"/>
              <a:t>Si le partenaire bénéficie d’une subvention pour le projet, ne pas oublier de le mentionner.</a:t>
            </a:r>
            <a:endParaRPr lang="fr-BE"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22</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35755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nl-BE" u="sng" dirty="0"/>
              <a:t>9. CONSEILS</a:t>
            </a:r>
          </a:p>
          <a:p>
            <a:endParaRPr lang="fr-BE" b="0" dirty="0"/>
          </a:p>
          <a:p>
            <a:r>
              <a:rPr lang="fr-BE" b="0" dirty="0"/>
              <a:t>Budgétiser une rubrique où rien n’avait été prévu – à éviter !</a:t>
            </a:r>
          </a:p>
          <a:p>
            <a:r>
              <a:rPr lang="fr-BE" b="0" dirty="0"/>
              <a:t>Mettre les dépenses dans la bonne rubrique.</a:t>
            </a:r>
          </a:p>
          <a:p>
            <a:r>
              <a:rPr lang="fr-BE" b="0" dirty="0"/>
              <a:t>Déplacer si budget suffisant (dépassement  5.000 ou 10% autorisé).</a:t>
            </a:r>
          </a:p>
          <a:p>
            <a:r>
              <a:rPr lang="fr-BE" b="0" dirty="0"/>
              <a:t>Si doute quant au classement, nous appeler !</a:t>
            </a:r>
          </a:p>
          <a:p>
            <a:pPr marL="0" indent="0">
              <a:buNone/>
            </a:pPr>
            <a:endParaRPr lang="nl-BE"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23</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870770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43608" y="1673934"/>
            <a:ext cx="6794515" cy="4680520"/>
          </a:xfrm>
        </p:spPr>
        <p:txBody>
          <a:bodyPr/>
          <a:lstStyle/>
          <a:p>
            <a:pPr marL="0" indent="0">
              <a:lnSpc>
                <a:spcPct val="100000"/>
              </a:lnSpc>
              <a:spcBef>
                <a:spcPts val="0"/>
              </a:spcBef>
              <a:buNone/>
            </a:pPr>
            <a:r>
              <a:rPr lang="nl-BE" sz="2000" u="sng" dirty="0">
                <a:solidFill>
                  <a:schemeClr val="accent4"/>
                </a:solidFill>
                <a:latin typeface="Calibri" panose="020F0502020204030204" pitchFamily="34" charset="0"/>
              </a:rPr>
              <a:t>10. EXEMPLES DE DEPENSES</a:t>
            </a:r>
          </a:p>
          <a:p>
            <a:pPr marL="0" indent="0">
              <a:lnSpc>
                <a:spcPct val="100000"/>
              </a:lnSpc>
              <a:spcBef>
                <a:spcPts val="0"/>
              </a:spcBef>
              <a:buNone/>
            </a:pPr>
            <a:endParaRPr lang="nl-BE" sz="2000" dirty="0">
              <a:solidFill>
                <a:schemeClr val="accent4"/>
              </a:solidFill>
              <a:latin typeface="Calibri" panose="020F0502020204030204" pitchFamily="34" charset="0"/>
            </a:endParaRPr>
          </a:p>
          <a:p>
            <a:pPr marL="0" indent="0">
              <a:lnSpc>
                <a:spcPct val="100000"/>
              </a:lnSpc>
              <a:spcBef>
                <a:spcPts val="0"/>
              </a:spcBef>
              <a:buNone/>
            </a:pPr>
            <a:r>
              <a:rPr lang="nl-BE" sz="2000" dirty="0" err="1">
                <a:solidFill>
                  <a:schemeClr val="accent4"/>
                </a:solidFill>
                <a:latin typeface="Calibri" panose="020F0502020204030204" pitchFamily="34" charset="0"/>
              </a:rPr>
              <a:t>Staff</a:t>
            </a:r>
            <a:r>
              <a:rPr lang="nl-BE" sz="2000" dirty="0">
                <a:solidFill>
                  <a:schemeClr val="accent4"/>
                </a:solidFill>
                <a:latin typeface="Calibri" panose="020F0502020204030204" pitchFamily="34" charset="0"/>
              </a:rPr>
              <a:t> </a:t>
            </a:r>
            <a:r>
              <a:rPr lang="nl-BE" sz="2000" dirty="0" err="1">
                <a:solidFill>
                  <a:schemeClr val="accent4"/>
                </a:solidFill>
                <a:latin typeface="Calibri" panose="020F0502020204030204" pitchFamily="34" charset="0"/>
              </a:rPr>
              <a:t>costs</a:t>
            </a:r>
            <a:r>
              <a:rPr lang="nl-BE" sz="2000" dirty="0">
                <a:solidFill>
                  <a:schemeClr val="accent4"/>
                </a:solidFill>
                <a:latin typeface="Calibri" panose="020F0502020204030204" pitchFamily="34" charset="0"/>
              </a:rPr>
              <a:t>:</a:t>
            </a:r>
          </a:p>
          <a:p>
            <a:pPr>
              <a:lnSpc>
                <a:spcPct val="100000"/>
              </a:lnSpc>
              <a:spcBef>
                <a:spcPts val="0"/>
              </a:spcBef>
            </a:pPr>
            <a:r>
              <a:rPr lang="fr-BE" sz="2000" b="0" dirty="0">
                <a:solidFill>
                  <a:schemeClr val="accent4"/>
                </a:solidFill>
                <a:latin typeface="Calibri" panose="020F0502020204030204" pitchFamily="34" charset="0"/>
              </a:rPr>
              <a:t>salaires mensuels</a:t>
            </a:r>
          </a:p>
          <a:p>
            <a:pPr>
              <a:lnSpc>
                <a:spcPct val="100000"/>
              </a:lnSpc>
              <a:spcBef>
                <a:spcPts val="0"/>
              </a:spcBef>
            </a:pPr>
            <a:r>
              <a:rPr lang="fr-BE" sz="2000" b="0" dirty="0">
                <a:solidFill>
                  <a:schemeClr val="accent4"/>
                </a:solidFill>
                <a:latin typeface="Calibri" panose="020F0502020204030204" pitchFamily="34" charset="0"/>
              </a:rPr>
              <a:t>salaires horaires</a:t>
            </a:r>
          </a:p>
          <a:p>
            <a:pPr>
              <a:lnSpc>
                <a:spcPct val="100000"/>
              </a:lnSpc>
              <a:spcBef>
                <a:spcPts val="0"/>
              </a:spcBef>
            </a:pPr>
            <a:r>
              <a:rPr lang="fr-BE" sz="2000" b="0" dirty="0">
                <a:solidFill>
                  <a:schemeClr val="accent4"/>
                </a:solidFill>
                <a:latin typeface="Calibri" panose="020F0502020204030204" pitchFamily="34" charset="0"/>
              </a:rPr>
              <a:t>pécule de vacances et prime de fin d'année</a:t>
            </a:r>
          </a:p>
          <a:p>
            <a:pPr>
              <a:lnSpc>
                <a:spcPct val="100000"/>
              </a:lnSpc>
              <a:spcBef>
                <a:spcPts val="0"/>
              </a:spcBef>
            </a:pPr>
            <a:r>
              <a:rPr lang="fr-BE" sz="2000" b="0" dirty="0">
                <a:solidFill>
                  <a:schemeClr val="accent4"/>
                </a:solidFill>
                <a:latin typeface="Calibri" panose="020F0502020204030204" pitchFamily="34" charset="0"/>
              </a:rPr>
              <a:t>prime de compétence</a:t>
            </a:r>
          </a:p>
          <a:p>
            <a:pPr>
              <a:lnSpc>
                <a:spcPct val="100000"/>
              </a:lnSpc>
              <a:spcBef>
                <a:spcPts val="0"/>
              </a:spcBef>
            </a:pPr>
            <a:r>
              <a:rPr lang="fr-BE" sz="2000" b="0" dirty="0">
                <a:solidFill>
                  <a:schemeClr val="accent4"/>
                </a:solidFill>
                <a:latin typeface="Calibri" panose="020F0502020204030204" pitchFamily="34" charset="0"/>
              </a:rPr>
              <a:t>bonus de travail</a:t>
            </a:r>
          </a:p>
          <a:p>
            <a:pPr>
              <a:lnSpc>
                <a:spcPct val="100000"/>
              </a:lnSpc>
              <a:spcBef>
                <a:spcPts val="0"/>
              </a:spcBef>
            </a:pPr>
            <a:r>
              <a:rPr lang="fr-BE" sz="2000" b="0" dirty="0">
                <a:solidFill>
                  <a:schemeClr val="accent4"/>
                </a:solidFill>
                <a:latin typeface="Calibri" panose="020F0502020204030204" pitchFamily="34" charset="0"/>
              </a:rPr>
              <a:t>assurance-maladie si elle est incluse dans </a:t>
            </a:r>
            <a:r>
              <a:rPr lang="fr-BE" sz="2000" b="0" dirty="0">
                <a:latin typeface="Calibri" panose="020F0502020204030204" pitchFamily="34" charset="0"/>
              </a:rPr>
              <a:t>la fiche de paie</a:t>
            </a:r>
          </a:p>
          <a:p>
            <a:pPr>
              <a:lnSpc>
                <a:spcPct val="100000"/>
              </a:lnSpc>
              <a:spcBef>
                <a:spcPts val="0"/>
              </a:spcBef>
            </a:pPr>
            <a:r>
              <a:rPr lang="fr-BE" sz="2000" b="0" dirty="0">
                <a:latin typeface="Calibri" panose="020F0502020204030204" pitchFamily="34" charset="0"/>
              </a:rPr>
              <a:t>l'assurance hospitalisation si elle est incluse dans la fiche de paie</a:t>
            </a:r>
          </a:p>
          <a:p>
            <a:pPr>
              <a:lnSpc>
                <a:spcPct val="100000"/>
              </a:lnSpc>
              <a:spcBef>
                <a:spcPts val="0"/>
              </a:spcBef>
            </a:pPr>
            <a:r>
              <a:rPr lang="fr-BE" sz="2000" b="0" dirty="0">
                <a:solidFill>
                  <a:schemeClr val="accent4"/>
                </a:solidFill>
                <a:latin typeface="Calibri" panose="020F0502020204030204" pitchFamily="34" charset="0"/>
              </a:rPr>
              <a:t>chèques-repas, chèques éco</a:t>
            </a:r>
          </a:p>
          <a:p>
            <a:pPr>
              <a:lnSpc>
                <a:spcPct val="100000"/>
              </a:lnSpc>
              <a:spcBef>
                <a:spcPts val="0"/>
              </a:spcBef>
            </a:pPr>
            <a:r>
              <a:rPr lang="fr-BE" sz="2000" b="0" dirty="0">
                <a:solidFill>
                  <a:schemeClr val="accent4"/>
                </a:solidFill>
                <a:latin typeface="Calibri" panose="020F0502020204030204" pitchFamily="34" charset="0"/>
              </a:rPr>
              <a:t>heures supplémentaires dans le contexte du projet</a:t>
            </a:r>
          </a:p>
          <a:p>
            <a:pPr>
              <a:lnSpc>
                <a:spcPct val="100000"/>
              </a:lnSpc>
              <a:spcBef>
                <a:spcPts val="0"/>
              </a:spcBef>
            </a:pPr>
            <a:r>
              <a:rPr lang="fr-BE" sz="2000" b="0" dirty="0">
                <a:solidFill>
                  <a:schemeClr val="accent4"/>
                </a:solidFill>
                <a:latin typeface="Calibri" panose="020F0502020204030204" pitchFamily="34" charset="0"/>
              </a:rPr>
              <a:t>abonnement de train ou similaire</a:t>
            </a:r>
            <a:endParaRPr lang="nl-BE" sz="2000" b="0" dirty="0">
              <a:solidFill>
                <a:schemeClr val="accent4"/>
              </a:solidFill>
              <a:latin typeface="Calibri" panose="020F0502020204030204" pitchFamily="34" charset="0"/>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24</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870770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43608" y="1673934"/>
            <a:ext cx="6794515" cy="4680520"/>
          </a:xfrm>
        </p:spPr>
        <p:txBody>
          <a:bodyPr/>
          <a:lstStyle/>
          <a:p>
            <a:pPr marL="0" indent="0">
              <a:lnSpc>
                <a:spcPct val="100000"/>
              </a:lnSpc>
              <a:spcBef>
                <a:spcPts val="0"/>
              </a:spcBef>
              <a:buNone/>
            </a:pPr>
            <a:r>
              <a:rPr lang="nl-NL" sz="1800" dirty="0">
                <a:solidFill>
                  <a:schemeClr val="accent4"/>
                </a:solidFill>
                <a:latin typeface="Calibri" panose="020F0502020204030204" pitchFamily="34" charset="0"/>
              </a:rPr>
              <a:t>Travel :</a:t>
            </a:r>
          </a:p>
          <a:p>
            <a:pPr>
              <a:lnSpc>
                <a:spcPct val="100000"/>
              </a:lnSpc>
              <a:spcBef>
                <a:spcPts val="0"/>
              </a:spcBef>
            </a:pPr>
            <a:r>
              <a:rPr lang="fr-BE" sz="1800" b="0" dirty="0">
                <a:latin typeface="Calibri" panose="020F0502020204030204" pitchFamily="34" charset="0"/>
              </a:rPr>
              <a:t>billets de train, tram et bus</a:t>
            </a:r>
          </a:p>
          <a:p>
            <a:pPr>
              <a:lnSpc>
                <a:spcPct val="100000"/>
              </a:lnSpc>
              <a:spcBef>
                <a:spcPts val="0"/>
              </a:spcBef>
            </a:pPr>
            <a:r>
              <a:rPr lang="fr-BE" sz="1800" b="0" dirty="0">
                <a:latin typeface="Calibri" panose="020F0502020204030204" pitchFamily="34" charset="0"/>
              </a:rPr>
              <a:t>abonnements au transport ci-dessus</a:t>
            </a:r>
          </a:p>
          <a:p>
            <a:pPr>
              <a:lnSpc>
                <a:spcPct val="100000"/>
              </a:lnSpc>
              <a:spcBef>
                <a:spcPts val="0"/>
              </a:spcBef>
            </a:pPr>
            <a:r>
              <a:rPr lang="fr-BE" sz="1800" b="0" dirty="0">
                <a:latin typeface="Calibri" panose="020F0502020204030204" pitchFamily="34" charset="0"/>
              </a:rPr>
              <a:t>reçus de taxi</a:t>
            </a:r>
          </a:p>
          <a:p>
            <a:pPr>
              <a:lnSpc>
                <a:spcPct val="100000"/>
              </a:lnSpc>
              <a:spcBef>
                <a:spcPts val="0"/>
              </a:spcBef>
            </a:pPr>
            <a:r>
              <a:rPr lang="fr-BE" sz="1800" b="0" dirty="0">
                <a:latin typeface="Calibri" panose="020F0502020204030204" pitchFamily="34" charset="0"/>
              </a:rPr>
              <a:t>tickets d’avion </a:t>
            </a:r>
            <a:r>
              <a:rPr lang="fr-BE" sz="1800" b="0" dirty="0" smtClean="0">
                <a:latin typeface="Calibri" panose="020F0502020204030204" pitchFamily="34" charset="0"/>
              </a:rPr>
              <a:t>(</a:t>
            </a:r>
            <a:r>
              <a:rPr lang="fr-BE" sz="1800" b="0" dirty="0">
                <a:latin typeface="Calibri" panose="020F0502020204030204" pitchFamily="34" charset="0"/>
              </a:rPr>
              <a:t>aussi pour aller à une formation en tant que participant)</a:t>
            </a:r>
          </a:p>
          <a:p>
            <a:pPr>
              <a:lnSpc>
                <a:spcPct val="100000"/>
              </a:lnSpc>
              <a:spcBef>
                <a:spcPts val="0"/>
              </a:spcBef>
            </a:pPr>
            <a:r>
              <a:rPr lang="fr-BE" sz="1800" b="0" dirty="0">
                <a:latin typeface="Calibri" panose="020F0502020204030204" pitchFamily="34" charset="0"/>
              </a:rPr>
              <a:t>allocations de vélo (peut également être inclus dans le salaire mensuel et classé à la rubrique « Staff »)</a:t>
            </a:r>
          </a:p>
          <a:p>
            <a:pPr>
              <a:lnSpc>
                <a:spcPct val="100000"/>
              </a:lnSpc>
              <a:spcBef>
                <a:spcPts val="0"/>
              </a:spcBef>
            </a:pPr>
            <a:r>
              <a:rPr lang="fr-BE" sz="1800" b="0" dirty="0">
                <a:latin typeface="Calibri" panose="020F0502020204030204" pitchFamily="34" charset="0"/>
              </a:rPr>
              <a:t>passeport + </a:t>
            </a:r>
            <a:r>
              <a:rPr lang="fr-BE" sz="1800" b="0" dirty="0" smtClean="0">
                <a:latin typeface="Calibri" panose="020F0502020204030204" pitchFamily="34" charset="0"/>
              </a:rPr>
              <a:t>visa, frais de change</a:t>
            </a:r>
            <a:endParaRPr lang="fr-BE" sz="1800" b="0" dirty="0">
              <a:latin typeface="Calibri" panose="020F0502020204030204" pitchFamily="34" charset="0"/>
            </a:endParaRPr>
          </a:p>
          <a:p>
            <a:pPr>
              <a:lnSpc>
                <a:spcPct val="100000"/>
              </a:lnSpc>
              <a:spcBef>
                <a:spcPts val="0"/>
              </a:spcBef>
            </a:pPr>
            <a:r>
              <a:rPr lang="fr-BE" sz="1800" b="0" dirty="0" smtClean="0">
                <a:latin typeface="Calibri" panose="020F0502020204030204" pitchFamily="34" charset="0"/>
              </a:rPr>
              <a:t>frais </a:t>
            </a:r>
            <a:r>
              <a:rPr lang="fr-BE" sz="1800" b="0" dirty="0">
                <a:latin typeface="Calibri" panose="020F0502020204030204" pitchFamily="34" charset="0"/>
              </a:rPr>
              <a:t>sur place pour l'hébergement  (facture d'hôtel, …) (également pour aller à une formation en tant que participant)</a:t>
            </a:r>
          </a:p>
          <a:p>
            <a:pPr>
              <a:lnSpc>
                <a:spcPct val="100000"/>
              </a:lnSpc>
              <a:spcBef>
                <a:spcPts val="0"/>
              </a:spcBef>
            </a:pPr>
            <a:r>
              <a:rPr lang="fr-BE" sz="1800" b="0" dirty="0">
                <a:latin typeface="Calibri" panose="020F0502020204030204" pitchFamily="34" charset="0"/>
              </a:rPr>
              <a:t>autres frais sur place (reçus restaurants, …)</a:t>
            </a:r>
          </a:p>
          <a:p>
            <a:pPr>
              <a:lnSpc>
                <a:spcPct val="100000"/>
              </a:lnSpc>
              <a:spcBef>
                <a:spcPts val="0"/>
              </a:spcBef>
            </a:pPr>
            <a:r>
              <a:rPr lang="fr-BE" sz="1800" b="0" dirty="0">
                <a:latin typeface="Calibri" panose="020F0502020204030204" pitchFamily="34" charset="0"/>
              </a:rPr>
              <a:t>paiements de DSA (= </a:t>
            </a:r>
            <a:r>
              <a:rPr lang="fr-BE" sz="1800" b="0" dirty="0" err="1">
                <a:latin typeface="Calibri" panose="020F0502020204030204" pitchFamily="34" charset="0"/>
              </a:rPr>
              <a:t>daily</a:t>
            </a:r>
            <a:r>
              <a:rPr lang="fr-BE" sz="1800" b="0" dirty="0">
                <a:latin typeface="Calibri" panose="020F0502020204030204" pitchFamily="34" charset="0"/>
              </a:rPr>
              <a:t> subsistance </a:t>
            </a:r>
            <a:r>
              <a:rPr lang="fr-BE" sz="1800" b="0" dirty="0" err="1">
                <a:latin typeface="Calibri" panose="020F0502020204030204" pitchFamily="34" charset="0"/>
              </a:rPr>
              <a:t>allowance</a:t>
            </a:r>
            <a:r>
              <a:rPr lang="fr-BE" sz="1800" b="0" dirty="0">
                <a:latin typeface="Calibri" panose="020F0502020204030204" pitchFamily="34" charset="0"/>
              </a:rPr>
              <a:t>) (aussi pour aller à une formation en tant que participant) + </a:t>
            </a:r>
            <a:r>
              <a:rPr lang="fr-BE" sz="1800" b="0" dirty="0" smtClean="0">
                <a:latin typeface="Calibri" panose="020F0502020204030204" pitchFamily="34" charset="0"/>
              </a:rPr>
              <a:t>calcul</a:t>
            </a:r>
          </a:p>
          <a:p>
            <a:pPr>
              <a:lnSpc>
                <a:spcPct val="100000"/>
              </a:lnSpc>
              <a:spcBef>
                <a:spcPts val="0"/>
              </a:spcBef>
            </a:pPr>
            <a:r>
              <a:rPr lang="fr-BE" sz="1800" b="0" dirty="0">
                <a:latin typeface="Calibri" panose="020F0502020204030204" pitchFamily="34" charset="0"/>
              </a:rPr>
              <a:t>l</a:t>
            </a:r>
            <a:r>
              <a:rPr lang="fr-BE" sz="1800" b="0" dirty="0" smtClean="0">
                <a:latin typeface="Calibri" panose="020F0502020204030204" pitchFamily="34" charset="0"/>
              </a:rPr>
              <a:t>istes de présence signées si d’application.</a:t>
            </a:r>
            <a:endParaRPr lang="fr-BE" sz="1800" b="0" dirty="0">
              <a:latin typeface="Calibri" panose="020F0502020204030204" pitchFamily="34" charset="0"/>
            </a:endParaRPr>
          </a:p>
          <a:p>
            <a:pPr marL="0" indent="0">
              <a:lnSpc>
                <a:spcPct val="100000"/>
              </a:lnSpc>
              <a:spcBef>
                <a:spcPts val="0"/>
              </a:spcBef>
              <a:buNone/>
            </a:pPr>
            <a:endParaRPr lang="fr-BE" sz="1400" b="0" dirty="0">
              <a:solidFill>
                <a:schemeClr val="accent4"/>
              </a:solidFill>
              <a:latin typeface="Calibri" panose="020F0502020204030204" pitchFamily="34" charset="0"/>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25</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553025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43608" y="1681988"/>
            <a:ext cx="6794515" cy="4680520"/>
          </a:xfrm>
        </p:spPr>
        <p:txBody>
          <a:bodyPr/>
          <a:lstStyle/>
          <a:p>
            <a:pPr marL="0" indent="0">
              <a:lnSpc>
                <a:spcPct val="100000"/>
              </a:lnSpc>
              <a:spcBef>
                <a:spcPts val="0"/>
              </a:spcBef>
              <a:buNone/>
            </a:pPr>
            <a:r>
              <a:rPr lang="nl-BE" sz="1800" dirty="0" err="1">
                <a:solidFill>
                  <a:schemeClr val="accent4"/>
                </a:solidFill>
              </a:rPr>
              <a:t>Consumables</a:t>
            </a:r>
            <a:r>
              <a:rPr lang="nl-BE" sz="1800" dirty="0">
                <a:solidFill>
                  <a:schemeClr val="accent4"/>
                </a:solidFill>
              </a:rPr>
              <a:t>:</a:t>
            </a:r>
          </a:p>
          <a:p>
            <a:pPr>
              <a:lnSpc>
                <a:spcPct val="100000"/>
              </a:lnSpc>
              <a:spcBef>
                <a:spcPts val="0"/>
              </a:spcBef>
            </a:pPr>
            <a:r>
              <a:rPr lang="fr-BE" sz="1600" b="0" dirty="0" smtClean="0">
                <a:solidFill>
                  <a:schemeClr val="accent4"/>
                </a:solidFill>
              </a:rPr>
              <a:t>frais </a:t>
            </a:r>
            <a:r>
              <a:rPr lang="fr-BE" sz="1600" b="0" dirty="0">
                <a:solidFill>
                  <a:schemeClr val="accent4"/>
                </a:solidFill>
              </a:rPr>
              <a:t>d'inscription pour une formation </a:t>
            </a:r>
          </a:p>
          <a:p>
            <a:pPr>
              <a:lnSpc>
                <a:spcPct val="100000"/>
              </a:lnSpc>
              <a:spcBef>
                <a:spcPts val="0"/>
              </a:spcBef>
            </a:pPr>
            <a:r>
              <a:rPr lang="fr-BE" sz="1600" b="0" dirty="0">
                <a:solidFill>
                  <a:schemeClr val="accent4"/>
                </a:solidFill>
              </a:rPr>
              <a:t>petits équipements de bureau (encre, matériel de bureau, papier,...) - meubles, ordinateurs, … à placer sou « Equipment »</a:t>
            </a:r>
          </a:p>
          <a:p>
            <a:pPr>
              <a:lnSpc>
                <a:spcPct val="100000"/>
              </a:lnSpc>
              <a:spcBef>
                <a:spcPts val="0"/>
              </a:spcBef>
            </a:pPr>
            <a:r>
              <a:rPr lang="fr-BE" sz="1600" b="0" dirty="0">
                <a:solidFill>
                  <a:schemeClr val="accent4"/>
                </a:solidFill>
              </a:rPr>
              <a:t>frais de traduction  - sauf si coût important attribué dans le cadre d’un marché public, à placer sous « </a:t>
            </a:r>
            <a:r>
              <a:rPr lang="fr-BE" sz="1600" b="0" dirty="0" err="1">
                <a:solidFill>
                  <a:schemeClr val="accent4"/>
                </a:solidFill>
              </a:rPr>
              <a:t>Subcontracting</a:t>
            </a:r>
            <a:r>
              <a:rPr lang="fr-BE" sz="1600" b="0" dirty="0">
                <a:solidFill>
                  <a:schemeClr val="accent4"/>
                </a:solidFill>
              </a:rPr>
              <a:t> »</a:t>
            </a:r>
          </a:p>
          <a:p>
            <a:pPr>
              <a:lnSpc>
                <a:spcPct val="100000"/>
              </a:lnSpc>
              <a:spcBef>
                <a:spcPts val="0"/>
              </a:spcBef>
            </a:pPr>
            <a:r>
              <a:rPr lang="fr-BE" sz="1600" b="0" dirty="0">
                <a:solidFill>
                  <a:schemeClr val="accent4"/>
                </a:solidFill>
              </a:rPr>
              <a:t>achat de téléphone, </a:t>
            </a:r>
            <a:r>
              <a:rPr lang="fr-BE" sz="1600" b="0" dirty="0" err="1">
                <a:solidFill>
                  <a:schemeClr val="accent4"/>
                </a:solidFill>
              </a:rPr>
              <a:t>gsm</a:t>
            </a:r>
            <a:endParaRPr lang="fr-BE" sz="1600" b="0" dirty="0">
              <a:solidFill>
                <a:schemeClr val="accent4"/>
              </a:solidFill>
            </a:endParaRPr>
          </a:p>
          <a:p>
            <a:pPr>
              <a:lnSpc>
                <a:spcPct val="100000"/>
              </a:lnSpc>
              <a:spcBef>
                <a:spcPts val="0"/>
              </a:spcBef>
            </a:pPr>
            <a:r>
              <a:rPr lang="fr-BE" sz="1600" b="0" dirty="0">
                <a:solidFill>
                  <a:schemeClr val="accent4"/>
                </a:solidFill>
              </a:rPr>
              <a:t>abonnement téléphonique</a:t>
            </a:r>
          </a:p>
          <a:p>
            <a:pPr>
              <a:lnSpc>
                <a:spcPct val="100000"/>
              </a:lnSpc>
              <a:spcBef>
                <a:spcPts val="0"/>
              </a:spcBef>
            </a:pPr>
            <a:r>
              <a:rPr lang="fr-BE" sz="1600" b="0" dirty="0">
                <a:solidFill>
                  <a:schemeClr val="accent4"/>
                </a:solidFill>
              </a:rPr>
              <a:t>frais bancaires nécessaires (p.ex. dépôt à l'étranger, </a:t>
            </a:r>
            <a:r>
              <a:rPr lang="fr-BE" sz="1600" b="0" dirty="0"/>
              <a:t>frais de change</a:t>
            </a:r>
            <a:r>
              <a:rPr lang="fr-BE" sz="1600" b="0" dirty="0">
                <a:solidFill>
                  <a:schemeClr val="accent4"/>
                </a:solidFill>
              </a:rPr>
              <a:t>)</a:t>
            </a:r>
          </a:p>
          <a:p>
            <a:pPr>
              <a:lnSpc>
                <a:spcPct val="100000"/>
              </a:lnSpc>
              <a:spcBef>
                <a:spcPts val="0"/>
              </a:spcBef>
            </a:pPr>
            <a:r>
              <a:rPr lang="fr-BE" sz="1600" b="0" dirty="0">
                <a:solidFill>
                  <a:schemeClr val="accent4"/>
                </a:solidFill>
              </a:rPr>
              <a:t>assurance collective: accidents du travail, ...</a:t>
            </a:r>
          </a:p>
          <a:p>
            <a:pPr>
              <a:lnSpc>
                <a:spcPct val="100000"/>
              </a:lnSpc>
              <a:spcBef>
                <a:spcPts val="0"/>
              </a:spcBef>
            </a:pPr>
            <a:r>
              <a:rPr lang="fr-BE" sz="1600" b="0" dirty="0">
                <a:solidFill>
                  <a:schemeClr val="accent4"/>
                </a:solidFill>
              </a:rPr>
              <a:t>frais de location de voiture et carburant (également possible à placer sous « </a:t>
            </a:r>
            <a:r>
              <a:rPr lang="fr-BE" sz="1600" b="0" dirty="0" err="1">
                <a:solidFill>
                  <a:schemeClr val="accent4"/>
                </a:solidFill>
              </a:rPr>
              <a:t>Travel</a:t>
            </a:r>
            <a:r>
              <a:rPr lang="fr-BE" sz="1600" b="0" dirty="0">
                <a:solidFill>
                  <a:schemeClr val="accent4"/>
                </a:solidFill>
              </a:rPr>
              <a:t> »)</a:t>
            </a:r>
          </a:p>
          <a:p>
            <a:pPr>
              <a:lnSpc>
                <a:spcPct val="100000"/>
              </a:lnSpc>
              <a:spcBef>
                <a:spcPts val="0"/>
              </a:spcBef>
            </a:pPr>
            <a:r>
              <a:rPr lang="fr-BE" sz="1600" b="0" dirty="0">
                <a:solidFill>
                  <a:schemeClr val="accent4"/>
                </a:solidFill>
              </a:rPr>
              <a:t>IT (logiciel) : antivirus, ...</a:t>
            </a:r>
            <a:endParaRPr lang="nl-NL" sz="1600" b="0" dirty="0">
              <a:solidFill>
                <a:schemeClr val="accent4"/>
              </a:solidFill>
            </a:endParaRPr>
          </a:p>
          <a:p>
            <a:pPr marL="0" indent="0">
              <a:lnSpc>
                <a:spcPct val="100000"/>
              </a:lnSpc>
              <a:spcBef>
                <a:spcPts val="0"/>
              </a:spcBef>
              <a:buNone/>
            </a:pPr>
            <a:endParaRPr lang="nl-BE" dirty="0">
              <a:solidFill>
                <a:schemeClr val="accent4"/>
              </a:solidFill>
            </a:endParaRPr>
          </a:p>
          <a:p>
            <a:pPr marL="0" indent="0">
              <a:lnSpc>
                <a:spcPct val="100000"/>
              </a:lnSpc>
              <a:spcBef>
                <a:spcPts val="0"/>
              </a:spcBef>
              <a:buNone/>
            </a:pPr>
            <a:endParaRPr lang="nl-BE" dirty="0">
              <a:solidFill>
                <a:schemeClr val="accent4"/>
              </a:solidFill>
            </a:endParaRPr>
          </a:p>
          <a:p>
            <a:endParaRPr lang="nl-BE" dirty="0">
              <a:solidFill>
                <a:schemeClr val="accent4"/>
              </a:solidFill>
            </a:endParaRPr>
          </a:p>
          <a:p>
            <a:pPr marL="0" indent="0">
              <a:buNone/>
            </a:pPr>
            <a:endParaRPr lang="nl-BE"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26</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870770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43608" y="1681988"/>
            <a:ext cx="6794515" cy="4680520"/>
          </a:xfrm>
        </p:spPr>
        <p:txBody>
          <a:bodyPr/>
          <a:lstStyle/>
          <a:p>
            <a:pPr marL="0" indent="0">
              <a:lnSpc>
                <a:spcPct val="100000"/>
              </a:lnSpc>
              <a:spcBef>
                <a:spcPts val="0"/>
              </a:spcBef>
              <a:buNone/>
            </a:pPr>
            <a:r>
              <a:rPr lang="nl-NL" sz="1200" dirty="0">
                <a:solidFill>
                  <a:schemeClr val="accent4"/>
                </a:solidFill>
              </a:rPr>
              <a:t>Real </a:t>
            </a:r>
            <a:r>
              <a:rPr lang="nl-NL" sz="1200" dirty="0" err="1">
                <a:solidFill>
                  <a:schemeClr val="accent4"/>
                </a:solidFill>
              </a:rPr>
              <a:t>estate</a:t>
            </a:r>
            <a:r>
              <a:rPr lang="nl-NL" sz="1200" dirty="0">
                <a:solidFill>
                  <a:schemeClr val="accent4"/>
                </a:solidFill>
              </a:rPr>
              <a:t>:</a:t>
            </a:r>
          </a:p>
          <a:p>
            <a:pPr>
              <a:lnSpc>
                <a:spcPct val="100000"/>
              </a:lnSpc>
              <a:spcBef>
                <a:spcPts val="0"/>
              </a:spcBef>
            </a:pPr>
            <a:r>
              <a:rPr lang="nl-NL" sz="1200" b="0" dirty="0" err="1">
                <a:solidFill>
                  <a:schemeClr val="accent4"/>
                </a:solidFill>
              </a:rPr>
              <a:t>location</a:t>
            </a:r>
            <a:r>
              <a:rPr lang="nl-NL" sz="1200" b="0" dirty="0">
                <a:solidFill>
                  <a:schemeClr val="accent4"/>
                </a:solidFill>
              </a:rPr>
              <a:t> </a:t>
            </a:r>
            <a:r>
              <a:rPr lang="nl-NL" sz="1200" b="0" dirty="0" err="1">
                <a:solidFill>
                  <a:schemeClr val="accent4"/>
                </a:solidFill>
              </a:rPr>
              <a:t>d’immeubles</a:t>
            </a:r>
            <a:endParaRPr lang="nl-NL" sz="1200" b="0" dirty="0">
              <a:solidFill>
                <a:schemeClr val="accent4"/>
              </a:solidFill>
            </a:endParaRPr>
          </a:p>
          <a:p>
            <a:pPr>
              <a:lnSpc>
                <a:spcPct val="100000"/>
              </a:lnSpc>
              <a:spcBef>
                <a:spcPts val="0"/>
              </a:spcBef>
            </a:pPr>
            <a:r>
              <a:rPr lang="nl-NL" sz="1200" b="0" dirty="0" err="1">
                <a:solidFill>
                  <a:schemeClr val="accent4"/>
                </a:solidFill>
              </a:rPr>
              <a:t>achat</a:t>
            </a:r>
            <a:r>
              <a:rPr lang="nl-NL" sz="1200" b="0" dirty="0">
                <a:solidFill>
                  <a:schemeClr val="accent4"/>
                </a:solidFill>
              </a:rPr>
              <a:t> </a:t>
            </a:r>
            <a:r>
              <a:rPr lang="nl-NL" sz="1200" b="0" dirty="0" err="1">
                <a:solidFill>
                  <a:schemeClr val="accent4"/>
                </a:solidFill>
              </a:rPr>
              <a:t>d’immeubles</a:t>
            </a:r>
            <a:endParaRPr lang="nl-NL" sz="1200" b="0" dirty="0">
              <a:solidFill>
                <a:schemeClr val="accent4"/>
              </a:solidFill>
            </a:endParaRPr>
          </a:p>
          <a:p>
            <a:pPr marL="0" indent="0">
              <a:lnSpc>
                <a:spcPct val="100000"/>
              </a:lnSpc>
              <a:spcBef>
                <a:spcPts val="0"/>
              </a:spcBef>
              <a:buNone/>
            </a:pPr>
            <a:endParaRPr lang="nl-BE" sz="1200" b="0" dirty="0">
              <a:solidFill>
                <a:schemeClr val="accent4"/>
              </a:solidFill>
            </a:endParaRPr>
          </a:p>
          <a:p>
            <a:pPr marL="0" indent="0">
              <a:lnSpc>
                <a:spcPct val="100000"/>
              </a:lnSpc>
              <a:spcBef>
                <a:spcPts val="0"/>
              </a:spcBef>
              <a:buNone/>
            </a:pPr>
            <a:r>
              <a:rPr lang="nl-BE" sz="1200" dirty="0">
                <a:solidFill>
                  <a:schemeClr val="accent4"/>
                </a:solidFill>
              </a:rPr>
              <a:t>Equipment:</a:t>
            </a:r>
          </a:p>
          <a:p>
            <a:pPr>
              <a:lnSpc>
                <a:spcPct val="100000"/>
              </a:lnSpc>
              <a:spcBef>
                <a:spcPts val="0"/>
              </a:spcBef>
            </a:pPr>
            <a:r>
              <a:rPr lang="nl-BE" sz="1200" b="0" dirty="0" err="1">
                <a:solidFill>
                  <a:schemeClr val="accent4"/>
                </a:solidFill>
              </a:rPr>
              <a:t>ordinateurs</a:t>
            </a:r>
            <a:r>
              <a:rPr lang="nl-BE" sz="1200" b="0" dirty="0">
                <a:solidFill>
                  <a:schemeClr val="accent4"/>
                </a:solidFill>
              </a:rPr>
              <a:t>, laptops</a:t>
            </a:r>
          </a:p>
          <a:p>
            <a:pPr>
              <a:lnSpc>
                <a:spcPct val="100000"/>
              </a:lnSpc>
              <a:spcBef>
                <a:spcPts val="0"/>
              </a:spcBef>
            </a:pPr>
            <a:r>
              <a:rPr lang="nl-BE" sz="1200" b="0" dirty="0" err="1">
                <a:solidFill>
                  <a:schemeClr val="accent4"/>
                </a:solidFill>
              </a:rPr>
              <a:t>meubles</a:t>
            </a:r>
            <a:endParaRPr lang="nl-BE" sz="1200" b="0" dirty="0">
              <a:solidFill>
                <a:schemeClr val="accent4"/>
              </a:solidFill>
            </a:endParaRPr>
          </a:p>
          <a:p>
            <a:pPr>
              <a:lnSpc>
                <a:spcPct val="100000"/>
              </a:lnSpc>
              <a:spcBef>
                <a:spcPts val="0"/>
              </a:spcBef>
            </a:pPr>
            <a:r>
              <a:rPr lang="nl-BE" sz="1200" b="0" dirty="0">
                <a:solidFill>
                  <a:schemeClr val="accent4"/>
                </a:solidFill>
              </a:rPr>
              <a:t>IT (hardware)</a:t>
            </a:r>
          </a:p>
          <a:p>
            <a:pPr marL="0" indent="0">
              <a:lnSpc>
                <a:spcPct val="100000"/>
              </a:lnSpc>
              <a:spcBef>
                <a:spcPts val="0"/>
              </a:spcBef>
              <a:buNone/>
            </a:pPr>
            <a:endParaRPr lang="nl-BE" sz="1200" b="0" dirty="0">
              <a:solidFill>
                <a:schemeClr val="accent4"/>
              </a:solidFill>
            </a:endParaRPr>
          </a:p>
          <a:p>
            <a:pPr marL="0" indent="0">
              <a:lnSpc>
                <a:spcPct val="100000"/>
              </a:lnSpc>
              <a:spcBef>
                <a:spcPts val="0"/>
              </a:spcBef>
              <a:buNone/>
            </a:pPr>
            <a:r>
              <a:rPr lang="nl-BE" sz="1200" dirty="0" err="1">
                <a:solidFill>
                  <a:schemeClr val="accent4"/>
                </a:solidFill>
              </a:rPr>
              <a:t>Subcontracting</a:t>
            </a:r>
            <a:r>
              <a:rPr lang="nl-BE" sz="1200" dirty="0">
                <a:solidFill>
                  <a:schemeClr val="accent4"/>
                </a:solidFill>
              </a:rPr>
              <a:t>:</a:t>
            </a:r>
          </a:p>
          <a:p>
            <a:pPr marL="0" indent="0">
              <a:lnSpc>
                <a:spcPct val="100000"/>
              </a:lnSpc>
              <a:spcBef>
                <a:spcPts val="0"/>
              </a:spcBef>
              <a:buNone/>
            </a:pPr>
            <a:r>
              <a:rPr lang="nl-BE" sz="1200" b="0" dirty="0">
                <a:solidFill>
                  <a:schemeClr val="accent4"/>
                </a:solidFill>
              </a:rPr>
              <a:t>= </a:t>
            </a:r>
            <a:r>
              <a:rPr lang="nl-BE" sz="1200" b="0" dirty="0" err="1">
                <a:solidFill>
                  <a:schemeClr val="accent4"/>
                </a:solidFill>
              </a:rPr>
              <a:t>tous</a:t>
            </a:r>
            <a:r>
              <a:rPr lang="nl-BE" sz="1200" b="0" dirty="0">
                <a:solidFill>
                  <a:schemeClr val="accent4"/>
                </a:solidFill>
              </a:rPr>
              <a:t> les </a:t>
            </a:r>
            <a:r>
              <a:rPr lang="nl-BE" sz="1200" b="0" dirty="0" err="1">
                <a:solidFill>
                  <a:schemeClr val="accent4"/>
                </a:solidFill>
              </a:rPr>
              <a:t>frais</a:t>
            </a:r>
            <a:r>
              <a:rPr lang="nl-BE" sz="1200" b="0" dirty="0">
                <a:solidFill>
                  <a:schemeClr val="accent4"/>
                </a:solidFill>
              </a:rPr>
              <a:t> dans </a:t>
            </a:r>
            <a:r>
              <a:rPr lang="nl-BE" sz="1200" b="0" dirty="0" err="1">
                <a:solidFill>
                  <a:schemeClr val="accent4"/>
                </a:solidFill>
              </a:rPr>
              <a:t>le</a:t>
            </a:r>
            <a:r>
              <a:rPr lang="nl-BE" sz="1200" b="0" dirty="0">
                <a:solidFill>
                  <a:schemeClr val="accent4"/>
                </a:solidFill>
              </a:rPr>
              <a:t> </a:t>
            </a:r>
            <a:r>
              <a:rPr lang="nl-BE" sz="1200" b="0" dirty="0" err="1">
                <a:solidFill>
                  <a:schemeClr val="accent4"/>
                </a:solidFill>
              </a:rPr>
              <a:t>cadre</a:t>
            </a:r>
            <a:r>
              <a:rPr lang="nl-BE" sz="1200" b="0" dirty="0">
                <a:solidFill>
                  <a:schemeClr val="accent4"/>
                </a:solidFill>
              </a:rPr>
              <a:t> </a:t>
            </a:r>
            <a:r>
              <a:rPr lang="nl-BE" sz="1200" b="0" dirty="0" err="1">
                <a:solidFill>
                  <a:schemeClr val="accent4"/>
                </a:solidFill>
              </a:rPr>
              <a:t>d’un</a:t>
            </a:r>
            <a:r>
              <a:rPr lang="nl-BE" sz="1200" b="0" dirty="0">
                <a:solidFill>
                  <a:schemeClr val="accent4"/>
                </a:solidFill>
              </a:rPr>
              <a:t> marché public</a:t>
            </a:r>
          </a:p>
          <a:p>
            <a:pPr marL="0" indent="0">
              <a:lnSpc>
                <a:spcPct val="100000"/>
              </a:lnSpc>
              <a:spcBef>
                <a:spcPts val="0"/>
              </a:spcBef>
              <a:buNone/>
            </a:pPr>
            <a:endParaRPr lang="nl-NL" sz="1200" b="0" dirty="0">
              <a:solidFill>
                <a:schemeClr val="accent4"/>
              </a:solidFill>
            </a:endParaRPr>
          </a:p>
          <a:p>
            <a:pPr marL="0" indent="0">
              <a:lnSpc>
                <a:spcPct val="100000"/>
              </a:lnSpc>
              <a:spcBef>
                <a:spcPts val="0"/>
              </a:spcBef>
              <a:buNone/>
            </a:pPr>
            <a:r>
              <a:rPr lang="nl-NL" sz="1200" dirty="0">
                <a:solidFill>
                  <a:schemeClr val="accent4"/>
                </a:solidFill>
              </a:rPr>
              <a:t>Seminars &amp; conferences:</a:t>
            </a:r>
          </a:p>
          <a:p>
            <a:pPr marL="0" indent="0">
              <a:lnSpc>
                <a:spcPct val="100000"/>
              </a:lnSpc>
              <a:spcBef>
                <a:spcPts val="0"/>
              </a:spcBef>
              <a:buNone/>
            </a:pPr>
            <a:r>
              <a:rPr lang="fr-BE" sz="1200" b="0" dirty="0"/>
              <a:t>= tous les frais encourus dans le cadre d'une conférence/ formation/ séminaire/ </a:t>
            </a:r>
            <a:r>
              <a:rPr lang="fr-BE" sz="1200" b="0" dirty="0" err="1"/>
              <a:t>intervision</a:t>
            </a:r>
            <a:r>
              <a:rPr lang="fr-BE" sz="1200" b="0" dirty="0"/>
              <a:t>/ séance d'information /… organisés par le bénéficiaire lui-même : </a:t>
            </a:r>
          </a:p>
          <a:p>
            <a:pPr>
              <a:lnSpc>
                <a:spcPct val="100000"/>
              </a:lnSpc>
              <a:spcBef>
                <a:spcPts val="0"/>
              </a:spcBef>
            </a:pPr>
            <a:r>
              <a:rPr lang="fr-BE" sz="1200" b="0" dirty="0"/>
              <a:t>déplacement</a:t>
            </a:r>
          </a:p>
          <a:p>
            <a:pPr>
              <a:lnSpc>
                <a:spcPct val="100000"/>
              </a:lnSpc>
              <a:spcBef>
                <a:spcPts val="0"/>
              </a:spcBef>
            </a:pPr>
            <a:r>
              <a:rPr lang="fr-BE" sz="1200" b="0" dirty="0"/>
              <a:t>hébergement (DSA et hôtel)</a:t>
            </a:r>
          </a:p>
          <a:p>
            <a:pPr>
              <a:lnSpc>
                <a:spcPct val="100000"/>
              </a:lnSpc>
              <a:spcBef>
                <a:spcPts val="0"/>
              </a:spcBef>
            </a:pPr>
            <a:r>
              <a:rPr lang="fr-BE" sz="1200" b="0" dirty="0"/>
              <a:t>restauration / sandwichs / café /…</a:t>
            </a:r>
          </a:p>
          <a:p>
            <a:pPr>
              <a:lnSpc>
                <a:spcPct val="100000"/>
              </a:lnSpc>
              <a:spcBef>
                <a:spcPts val="0"/>
              </a:spcBef>
            </a:pPr>
            <a:r>
              <a:rPr lang="fr-BE" sz="1200" b="0" dirty="0"/>
              <a:t>petits </a:t>
            </a:r>
            <a:r>
              <a:rPr lang="fr-BE" sz="1200" b="0" dirty="0" smtClean="0"/>
              <a:t>cadeaux pour les conférenciers (max.50 euros)</a:t>
            </a:r>
            <a:endParaRPr lang="fr-BE" sz="1200" b="0" dirty="0"/>
          </a:p>
          <a:p>
            <a:pPr>
              <a:lnSpc>
                <a:spcPct val="100000"/>
              </a:lnSpc>
              <a:spcBef>
                <a:spcPts val="0"/>
              </a:spcBef>
            </a:pPr>
            <a:r>
              <a:rPr lang="fr-BE" sz="1200" b="0" dirty="0"/>
              <a:t>location de la salle </a:t>
            </a:r>
          </a:p>
          <a:p>
            <a:pPr>
              <a:lnSpc>
                <a:spcPct val="100000"/>
              </a:lnSpc>
              <a:spcBef>
                <a:spcPts val="0"/>
              </a:spcBef>
            </a:pPr>
            <a:r>
              <a:rPr lang="fr-BE" sz="1200" b="0" dirty="0"/>
              <a:t>coûts d'impression des flyers , brochures, …</a:t>
            </a:r>
            <a:endParaRPr lang="nl-BE" dirty="0"/>
          </a:p>
          <a:p>
            <a:pPr marL="0" indent="0">
              <a:lnSpc>
                <a:spcPct val="100000"/>
              </a:lnSpc>
              <a:spcBef>
                <a:spcPts val="0"/>
              </a:spcBef>
              <a:buNone/>
            </a:pPr>
            <a:endParaRPr lang="nl-BE" dirty="0">
              <a:solidFill>
                <a:schemeClr val="accent4"/>
              </a:solidFill>
            </a:endParaRPr>
          </a:p>
          <a:p>
            <a:endParaRPr lang="nl-BE" dirty="0">
              <a:solidFill>
                <a:schemeClr val="accent4"/>
              </a:solidFill>
            </a:endParaRPr>
          </a:p>
          <a:p>
            <a:pPr marL="0" indent="0">
              <a:buNone/>
            </a:pPr>
            <a:endParaRPr lang="nl-BE"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27</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160893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lnSpc>
                <a:spcPct val="100000"/>
              </a:lnSpc>
              <a:spcBef>
                <a:spcPts val="0"/>
              </a:spcBef>
              <a:buNone/>
            </a:pPr>
            <a:r>
              <a:rPr lang="nl-BE" sz="1600" dirty="0">
                <a:solidFill>
                  <a:schemeClr val="accent4"/>
                </a:solidFill>
              </a:rPr>
              <a:t>Target </a:t>
            </a:r>
            <a:r>
              <a:rPr lang="nl-BE" sz="1600" dirty="0" err="1">
                <a:solidFill>
                  <a:schemeClr val="accent4"/>
                </a:solidFill>
              </a:rPr>
              <a:t>group</a:t>
            </a:r>
            <a:r>
              <a:rPr lang="nl-BE" sz="1600" dirty="0">
                <a:solidFill>
                  <a:schemeClr val="accent4"/>
                </a:solidFill>
              </a:rPr>
              <a:t>:</a:t>
            </a:r>
          </a:p>
          <a:p>
            <a:pPr>
              <a:lnSpc>
                <a:spcPct val="100000"/>
              </a:lnSpc>
              <a:spcBef>
                <a:spcPts val="0"/>
              </a:spcBef>
            </a:pPr>
            <a:r>
              <a:rPr lang="fr-BE" sz="1600" b="0" dirty="0"/>
              <a:t>primes de réintégration pour le groupe cible</a:t>
            </a:r>
          </a:p>
          <a:p>
            <a:pPr>
              <a:lnSpc>
                <a:spcPct val="100000"/>
              </a:lnSpc>
              <a:spcBef>
                <a:spcPts val="0"/>
              </a:spcBef>
            </a:pPr>
            <a:r>
              <a:rPr lang="fr-BE" sz="1600" b="0" dirty="0"/>
              <a:t>loyer / achat de logements pour le groupe cible</a:t>
            </a:r>
          </a:p>
          <a:p>
            <a:pPr>
              <a:lnSpc>
                <a:spcPct val="100000"/>
              </a:lnSpc>
              <a:spcBef>
                <a:spcPts val="0"/>
              </a:spcBef>
            </a:pPr>
            <a:r>
              <a:rPr lang="fr-BE" sz="1600" b="0" dirty="0"/>
              <a:t>chèques repas pour le groupe cible</a:t>
            </a:r>
          </a:p>
          <a:p>
            <a:pPr>
              <a:lnSpc>
                <a:spcPct val="100000"/>
              </a:lnSpc>
              <a:spcBef>
                <a:spcPts val="0"/>
              </a:spcBef>
            </a:pPr>
            <a:r>
              <a:rPr lang="fr-BE" sz="1600" b="0" dirty="0"/>
              <a:t>transport pour le groupe cible (tickets d’avion/factures, tickets de train, bus, …) </a:t>
            </a:r>
          </a:p>
          <a:p>
            <a:pPr>
              <a:lnSpc>
                <a:spcPct val="100000"/>
              </a:lnSpc>
              <a:spcBef>
                <a:spcPts val="0"/>
              </a:spcBef>
            </a:pPr>
            <a:r>
              <a:rPr lang="fr-BE" sz="1600" b="0" dirty="0"/>
              <a:t>frais d‘organisation des activités pour le groupe cible (voyage à la mer, sortie cinéma, ...)</a:t>
            </a:r>
          </a:p>
          <a:p>
            <a:pPr>
              <a:lnSpc>
                <a:spcPct val="100000"/>
              </a:lnSpc>
              <a:spcBef>
                <a:spcPts val="0"/>
              </a:spcBef>
            </a:pPr>
            <a:r>
              <a:rPr lang="fr-BE" sz="1600" b="0" dirty="0"/>
              <a:t>frais médicaux, frais scolaires, autres petits frais pour le groupe cible</a:t>
            </a:r>
          </a:p>
          <a:p>
            <a:pPr>
              <a:lnSpc>
                <a:spcPct val="100000"/>
              </a:lnSpc>
              <a:spcBef>
                <a:spcPts val="0"/>
              </a:spcBef>
            </a:pPr>
            <a:r>
              <a:rPr lang="fr-BE" sz="1600" b="0" dirty="0" err="1"/>
              <a:t>incentives</a:t>
            </a:r>
            <a:r>
              <a:rPr lang="fr-BE" sz="1600" b="0" dirty="0"/>
              <a:t> pour le groupe cible</a:t>
            </a:r>
          </a:p>
          <a:p>
            <a:pPr marL="0" indent="0">
              <a:lnSpc>
                <a:spcPct val="100000"/>
              </a:lnSpc>
              <a:spcBef>
                <a:spcPts val="0"/>
              </a:spcBef>
              <a:buNone/>
            </a:pPr>
            <a:endParaRPr lang="fr-BE" sz="1600" b="0" dirty="0"/>
          </a:p>
          <a:p>
            <a:pPr marL="0" indent="0">
              <a:lnSpc>
                <a:spcPct val="100000"/>
              </a:lnSpc>
              <a:spcBef>
                <a:spcPts val="0"/>
              </a:spcBef>
              <a:buNone/>
            </a:pPr>
            <a:endParaRPr lang="nl-NL" sz="1600" b="0" dirty="0"/>
          </a:p>
          <a:p>
            <a:pPr marL="0" indent="0">
              <a:lnSpc>
                <a:spcPct val="100000"/>
              </a:lnSpc>
              <a:spcBef>
                <a:spcPts val="0"/>
              </a:spcBef>
              <a:buNone/>
            </a:pPr>
            <a:r>
              <a:rPr lang="nl-NL" sz="1600" dirty="0" err="1"/>
              <a:t>Other</a:t>
            </a:r>
            <a:r>
              <a:rPr lang="nl-NL" sz="1600" dirty="0"/>
              <a:t> direct </a:t>
            </a:r>
            <a:r>
              <a:rPr lang="nl-NL" sz="1600" dirty="0" err="1"/>
              <a:t>costs</a:t>
            </a:r>
            <a:r>
              <a:rPr lang="nl-NL" sz="1600" dirty="0"/>
              <a:t>:</a:t>
            </a:r>
          </a:p>
          <a:p>
            <a:pPr>
              <a:lnSpc>
                <a:spcPct val="100000"/>
              </a:lnSpc>
              <a:spcBef>
                <a:spcPts val="0"/>
              </a:spcBef>
            </a:pPr>
            <a:r>
              <a:rPr lang="nl-NL" sz="1600" b="0" dirty="0" err="1"/>
              <a:t>coûts</a:t>
            </a:r>
            <a:r>
              <a:rPr lang="nl-NL" sz="1600" b="0" dirty="0"/>
              <a:t> </a:t>
            </a:r>
            <a:r>
              <a:rPr lang="nl-NL" sz="1600" b="0" dirty="0" err="1"/>
              <a:t>afin</a:t>
            </a:r>
            <a:r>
              <a:rPr lang="nl-NL" sz="1600" b="0" dirty="0"/>
              <a:t> de </a:t>
            </a:r>
            <a:r>
              <a:rPr lang="nl-NL" sz="1600" b="0" dirty="0" err="1"/>
              <a:t>satisfaire</a:t>
            </a:r>
            <a:r>
              <a:rPr lang="nl-NL" sz="1600" b="0" dirty="0"/>
              <a:t> les </a:t>
            </a:r>
            <a:r>
              <a:rPr lang="nl-NL" sz="1600" b="0" dirty="0" err="1"/>
              <a:t>obligations</a:t>
            </a:r>
            <a:r>
              <a:rPr lang="nl-NL" sz="1600" b="0" dirty="0"/>
              <a:t> en </a:t>
            </a:r>
            <a:r>
              <a:rPr lang="nl-NL" sz="1600" b="0" dirty="0" err="1"/>
              <a:t>matière</a:t>
            </a:r>
            <a:r>
              <a:rPr lang="nl-NL" sz="1600" b="0" dirty="0"/>
              <a:t> de la </a:t>
            </a:r>
            <a:r>
              <a:rPr lang="nl-NL" sz="1600" b="0" dirty="0" err="1"/>
              <a:t>publicité</a:t>
            </a:r>
            <a:r>
              <a:rPr lang="nl-NL" sz="1600" b="0" dirty="0"/>
              <a:t> </a:t>
            </a:r>
          </a:p>
          <a:p>
            <a:pPr>
              <a:lnSpc>
                <a:spcPct val="100000"/>
              </a:lnSpc>
              <a:spcBef>
                <a:spcPts val="0"/>
              </a:spcBef>
            </a:pPr>
            <a:r>
              <a:rPr lang="nl-NL" sz="1600" b="0" dirty="0" err="1"/>
              <a:t>coûts</a:t>
            </a:r>
            <a:r>
              <a:rPr lang="nl-NL" sz="1600" b="0" dirty="0"/>
              <a:t> </a:t>
            </a:r>
            <a:r>
              <a:rPr lang="nl-NL" sz="1600" b="0" dirty="0" err="1"/>
              <a:t>d’analyse</a:t>
            </a:r>
            <a:r>
              <a:rPr lang="nl-NL" sz="1600" b="0" dirty="0"/>
              <a:t> des </a:t>
            </a:r>
            <a:r>
              <a:rPr lang="nl-NL" sz="1600" b="0" dirty="0" err="1"/>
              <a:t>contrats</a:t>
            </a:r>
            <a:r>
              <a:rPr lang="nl-NL" sz="1600" b="0" dirty="0"/>
              <a:t> (</a:t>
            </a:r>
            <a:r>
              <a:rPr lang="nl-NL" sz="1600" b="0" dirty="0" err="1"/>
              <a:t>coûts</a:t>
            </a:r>
            <a:r>
              <a:rPr lang="nl-NL" sz="1600" b="0" dirty="0"/>
              <a:t> </a:t>
            </a:r>
            <a:r>
              <a:rPr lang="nl-NL" sz="1600" b="0" dirty="0" err="1"/>
              <a:t>juridiques</a:t>
            </a:r>
            <a:r>
              <a:rPr lang="nl-NL" sz="1600" b="0" dirty="0"/>
              <a:t>, de </a:t>
            </a:r>
            <a:r>
              <a:rPr lang="nl-NL" sz="1600" b="0" dirty="0" err="1"/>
              <a:t>notaire</a:t>
            </a:r>
            <a:r>
              <a:rPr lang="nl-NL" sz="1600" b="0" dirty="0"/>
              <a:t>, …)</a:t>
            </a:r>
          </a:p>
          <a:p>
            <a:pPr marL="0" indent="0">
              <a:lnSpc>
                <a:spcPct val="100000"/>
              </a:lnSpc>
              <a:spcBef>
                <a:spcPts val="0"/>
              </a:spcBef>
              <a:buNone/>
            </a:pPr>
            <a:endParaRPr lang="nl-BE" sz="1000" b="0" dirty="0">
              <a:solidFill>
                <a:schemeClr val="accent4"/>
              </a:solidFill>
            </a:endParaRPr>
          </a:p>
          <a:p>
            <a:pPr marL="0" indent="0">
              <a:lnSpc>
                <a:spcPct val="100000"/>
              </a:lnSpc>
              <a:spcBef>
                <a:spcPts val="0"/>
              </a:spcBef>
              <a:buNone/>
            </a:pPr>
            <a:endParaRPr lang="nl-BE" sz="1000" b="0" dirty="0">
              <a:solidFill>
                <a:schemeClr val="accent4"/>
              </a:solidFill>
            </a:endParaRPr>
          </a:p>
          <a:p>
            <a:pPr marL="0" indent="0">
              <a:lnSpc>
                <a:spcPct val="100000"/>
              </a:lnSpc>
              <a:spcBef>
                <a:spcPts val="0"/>
              </a:spcBef>
              <a:buNone/>
            </a:pPr>
            <a:endParaRPr lang="nl-BE" sz="1000" dirty="0">
              <a:solidFill>
                <a:schemeClr val="accent4"/>
              </a:solidFill>
            </a:endParaRPr>
          </a:p>
          <a:p>
            <a:pPr marL="0" indent="0">
              <a:lnSpc>
                <a:spcPct val="100000"/>
              </a:lnSpc>
              <a:spcBef>
                <a:spcPts val="0"/>
              </a:spcBef>
              <a:buNone/>
            </a:pPr>
            <a:endParaRPr lang="nl-BE" sz="1000" dirty="0">
              <a:solidFill>
                <a:schemeClr val="accent4"/>
              </a:solidFill>
            </a:endParaRPr>
          </a:p>
          <a:p>
            <a:pPr marL="0" indent="0">
              <a:buNone/>
            </a:pPr>
            <a:endParaRPr lang="nl-BE"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28</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870770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financier</a:t>
            </a:r>
          </a:p>
        </p:txBody>
      </p:sp>
      <p:sp>
        <p:nvSpPr>
          <p:cNvPr id="3" name="Tijdelijke aanduiding voor inhoud 2"/>
          <p:cNvSpPr>
            <a:spLocks noGrp="1"/>
          </p:cNvSpPr>
          <p:nvPr>
            <p:ph idx="1"/>
          </p:nvPr>
        </p:nvSpPr>
        <p:spPr>
          <a:xfrm>
            <a:off x="1017844" y="1700808"/>
            <a:ext cx="6794515" cy="4680520"/>
          </a:xfrm>
        </p:spPr>
        <p:txBody>
          <a:bodyPr/>
          <a:lstStyle/>
          <a:p>
            <a:pPr marL="0" indent="0">
              <a:lnSpc>
                <a:spcPct val="100000"/>
              </a:lnSpc>
              <a:spcBef>
                <a:spcPts val="0"/>
              </a:spcBef>
              <a:buNone/>
            </a:pPr>
            <a:r>
              <a:rPr lang="nl-BE" sz="2400" dirty="0">
                <a:solidFill>
                  <a:schemeClr val="accent4"/>
                </a:solidFill>
              </a:rPr>
              <a:t>Indirect </a:t>
            </a:r>
            <a:r>
              <a:rPr lang="nl-BE" sz="2400" dirty="0" err="1">
                <a:solidFill>
                  <a:schemeClr val="accent4"/>
                </a:solidFill>
              </a:rPr>
              <a:t>costs</a:t>
            </a:r>
            <a:r>
              <a:rPr lang="nl-BE" sz="2400" dirty="0">
                <a:solidFill>
                  <a:schemeClr val="accent4"/>
                </a:solidFill>
              </a:rPr>
              <a:t>:</a:t>
            </a:r>
          </a:p>
          <a:p>
            <a:pPr>
              <a:lnSpc>
                <a:spcPct val="100000"/>
              </a:lnSpc>
              <a:spcBef>
                <a:spcPts val="0"/>
              </a:spcBef>
            </a:pPr>
            <a:r>
              <a:rPr lang="nl-NL" sz="2400" b="0" dirty="0">
                <a:solidFill>
                  <a:schemeClr val="accent4"/>
                </a:solidFill>
              </a:rPr>
              <a:t>chauffage, </a:t>
            </a:r>
            <a:r>
              <a:rPr lang="nl-NL" sz="2400" b="0" dirty="0" err="1">
                <a:solidFill>
                  <a:schemeClr val="accent4"/>
                </a:solidFill>
              </a:rPr>
              <a:t>éclairage</a:t>
            </a:r>
            <a:r>
              <a:rPr lang="nl-NL" sz="2400" b="0" dirty="0">
                <a:solidFill>
                  <a:schemeClr val="accent4"/>
                </a:solidFill>
              </a:rPr>
              <a:t>, </a:t>
            </a:r>
            <a:r>
              <a:rPr lang="fr-BE" sz="2400" b="0" dirty="0">
                <a:solidFill>
                  <a:schemeClr val="accent4"/>
                </a:solidFill>
              </a:rPr>
              <a:t>maintenance, téléphonie générale / impression / coûts informatiques </a:t>
            </a:r>
            <a:r>
              <a:rPr lang="fr-BE" sz="2400" b="0" dirty="0" smtClean="0">
                <a:solidFill>
                  <a:schemeClr val="accent4"/>
                </a:solidFill>
              </a:rPr>
              <a:t>indirectement </a:t>
            </a:r>
            <a:r>
              <a:rPr lang="fr-BE" sz="2400" b="0" dirty="0">
                <a:solidFill>
                  <a:schemeClr val="accent4"/>
                </a:solidFill>
              </a:rPr>
              <a:t>liés au projet</a:t>
            </a:r>
          </a:p>
          <a:p>
            <a:pPr>
              <a:lnSpc>
                <a:spcPct val="100000"/>
              </a:lnSpc>
              <a:spcBef>
                <a:spcPts val="0"/>
              </a:spcBef>
            </a:pPr>
            <a:r>
              <a:rPr lang="fr-BE" sz="2400" b="0" dirty="0">
                <a:solidFill>
                  <a:schemeClr val="accent4"/>
                </a:solidFill>
              </a:rPr>
              <a:t>secrétariat social</a:t>
            </a:r>
            <a:endParaRPr lang="nl-BE" sz="2400" b="0" dirty="0">
              <a:solidFill>
                <a:schemeClr val="accent4"/>
              </a:solidFill>
            </a:endParaRPr>
          </a:p>
          <a:p>
            <a:pPr marL="0" indent="0">
              <a:lnSpc>
                <a:spcPct val="100000"/>
              </a:lnSpc>
              <a:spcBef>
                <a:spcPts val="0"/>
              </a:spcBef>
              <a:buNone/>
            </a:pPr>
            <a:endParaRPr lang="nl-BE" sz="1000" dirty="0">
              <a:solidFill>
                <a:schemeClr val="accent4"/>
              </a:solidFill>
            </a:endParaRPr>
          </a:p>
          <a:p>
            <a:pPr>
              <a:lnSpc>
                <a:spcPct val="100000"/>
              </a:lnSpc>
              <a:spcBef>
                <a:spcPts val="0"/>
              </a:spcBef>
            </a:pPr>
            <a:endParaRPr lang="nl-BE" sz="1000" dirty="0">
              <a:solidFill>
                <a:schemeClr val="accent4"/>
              </a:solidFill>
            </a:endParaRPr>
          </a:p>
          <a:p>
            <a:pPr marL="0" indent="0">
              <a:buNone/>
            </a:pPr>
            <a:endParaRPr lang="nl-BE"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29</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807319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endParaRPr lang="nl-BE" dirty="0"/>
          </a:p>
        </p:txBody>
      </p:sp>
      <p:sp>
        <p:nvSpPr>
          <p:cNvPr id="3" name="Tijdelijke aanduiding voor inhoud 2"/>
          <p:cNvSpPr>
            <a:spLocks noGrp="1"/>
          </p:cNvSpPr>
          <p:nvPr>
            <p:ph idx="1"/>
          </p:nvPr>
        </p:nvSpPr>
        <p:spPr>
          <a:xfrm>
            <a:off x="1043608" y="1696621"/>
            <a:ext cx="6794515" cy="4680520"/>
          </a:xfrm>
        </p:spPr>
        <p:txBody>
          <a:bodyPr/>
          <a:lstStyle/>
          <a:p>
            <a:pPr marL="0" indent="0">
              <a:buNone/>
            </a:pPr>
            <a:r>
              <a:rPr lang="fr-BE" u="sng" dirty="0">
                <a:solidFill>
                  <a:schemeClr val="accent4"/>
                </a:solidFill>
              </a:rPr>
              <a:t>1. </a:t>
            </a:r>
            <a:r>
              <a:rPr lang="fr-BE" u="sng" cap="all" dirty="0">
                <a:solidFill>
                  <a:schemeClr val="accent4"/>
                </a:solidFill>
              </a:rPr>
              <a:t>Données générales</a:t>
            </a:r>
            <a:endParaRPr lang="fr-BE" u="sng" dirty="0">
              <a:solidFill>
                <a:schemeClr val="accent4"/>
              </a:solidFill>
            </a:endParaRPr>
          </a:p>
          <a:p>
            <a:pPr marL="0" indent="0">
              <a:buNone/>
            </a:pPr>
            <a:endParaRPr lang="fr-BE" dirty="0">
              <a:solidFill>
                <a:schemeClr val="accent4"/>
              </a:solidFill>
            </a:endParaRPr>
          </a:p>
          <a:p>
            <a:pPr marL="0" indent="0">
              <a:buNone/>
            </a:pPr>
            <a:r>
              <a:rPr lang="fr-BE" b="0" dirty="0">
                <a:solidFill>
                  <a:schemeClr val="accent4"/>
                </a:solidFill>
              </a:rPr>
              <a:t>Ne pas oublier la référence du projet (15-xx ou 16-xx).</a:t>
            </a:r>
            <a:endParaRPr lang="nl-BE"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3</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199629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r>
              <a:rPr lang="nl-BE" dirty="0"/>
              <a:t> &amp; financier</a:t>
            </a:r>
          </a:p>
        </p:txBody>
      </p:sp>
      <p:sp>
        <p:nvSpPr>
          <p:cNvPr id="3" name="Tijdelijke aanduiding voor inhoud 2"/>
          <p:cNvSpPr>
            <a:spLocks noGrp="1"/>
          </p:cNvSpPr>
          <p:nvPr>
            <p:ph idx="1"/>
          </p:nvPr>
        </p:nvSpPr>
        <p:spPr>
          <a:xfrm>
            <a:off x="1043608" y="1706923"/>
            <a:ext cx="6794515" cy="4680520"/>
          </a:xfrm>
        </p:spPr>
        <p:txBody>
          <a:bodyPr/>
          <a:lstStyle/>
          <a:p>
            <a:pPr marL="0" indent="0">
              <a:lnSpc>
                <a:spcPct val="100000"/>
              </a:lnSpc>
              <a:spcBef>
                <a:spcPts val="0"/>
              </a:spcBef>
              <a:buNone/>
            </a:pPr>
            <a:r>
              <a:rPr lang="nl-BE" sz="2800" dirty="0" err="1">
                <a:solidFill>
                  <a:schemeClr val="accent4"/>
                </a:solidFill>
              </a:rPr>
              <a:t>Questions</a:t>
            </a:r>
            <a:r>
              <a:rPr lang="nl-BE" sz="2800" dirty="0">
                <a:solidFill>
                  <a:schemeClr val="accent4"/>
                </a:solidFill>
              </a:rPr>
              <a:t>? / Vragen?</a:t>
            </a:r>
          </a:p>
          <a:p>
            <a:pPr marL="0" indent="0">
              <a:lnSpc>
                <a:spcPct val="100000"/>
              </a:lnSpc>
              <a:spcBef>
                <a:spcPts val="0"/>
              </a:spcBef>
              <a:buNone/>
            </a:pPr>
            <a:endParaRPr lang="nl-BE" sz="1800" b="0" dirty="0">
              <a:solidFill>
                <a:schemeClr val="accent4"/>
              </a:solidFill>
            </a:endParaRPr>
          </a:p>
          <a:p>
            <a:pPr marL="0" indent="0">
              <a:lnSpc>
                <a:spcPct val="100000"/>
              </a:lnSpc>
              <a:spcBef>
                <a:spcPts val="0"/>
              </a:spcBef>
              <a:buNone/>
            </a:pPr>
            <a:r>
              <a:rPr lang="nl-BE" sz="1800" b="0" dirty="0">
                <a:solidFill>
                  <a:schemeClr val="accent4"/>
                </a:solidFill>
              </a:rPr>
              <a:t>--) </a:t>
            </a:r>
            <a:r>
              <a:rPr lang="nl-BE" sz="2000" b="0" dirty="0">
                <a:solidFill>
                  <a:schemeClr val="accent4"/>
                </a:solidFill>
              </a:rPr>
              <a:t>Magdalena Irzycka </a:t>
            </a:r>
            <a:r>
              <a:rPr lang="nl-BE" sz="1800" b="0" dirty="0">
                <a:solidFill>
                  <a:schemeClr val="accent4"/>
                </a:solidFill>
              </a:rPr>
              <a:t>02/500 24 36</a:t>
            </a:r>
          </a:p>
          <a:p>
            <a:pPr marL="0" indent="0">
              <a:lnSpc>
                <a:spcPct val="100000"/>
              </a:lnSpc>
              <a:spcBef>
                <a:spcPts val="0"/>
              </a:spcBef>
              <a:buNone/>
            </a:pPr>
            <a:r>
              <a:rPr lang="nl-BE" sz="1800" b="0" dirty="0">
                <a:solidFill>
                  <a:schemeClr val="accent4"/>
                </a:solidFill>
                <a:hlinkClick r:id="rId3"/>
              </a:rPr>
              <a:t>magdalena.irzycka@ibz.fgov.be</a:t>
            </a:r>
            <a:r>
              <a:rPr lang="nl-BE" sz="1800" b="0" dirty="0">
                <a:solidFill>
                  <a:schemeClr val="accent4"/>
                </a:solidFill>
              </a:rPr>
              <a:t> </a:t>
            </a:r>
          </a:p>
          <a:p>
            <a:pPr marL="0" indent="0">
              <a:lnSpc>
                <a:spcPct val="100000"/>
              </a:lnSpc>
              <a:spcBef>
                <a:spcPts val="0"/>
              </a:spcBef>
              <a:buNone/>
            </a:pPr>
            <a:endParaRPr lang="nl-BE" sz="1800" b="0" dirty="0">
              <a:solidFill>
                <a:schemeClr val="accent4"/>
              </a:solidFill>
            </a:endParaRPr>
          </a:p>
          <a:p>
            <a:pPr marL="0" indent="0">
              <a:lnSpc>
                <a:spcPct val="100000"/>
              </a:lnSpc>
              <a:spcBef>
                <a:spcPts val="0"/>
              </a:spcBef>
              <a:buNone/>
            </a:pPr>
            <a:r>
              <a:rPr lang="nl-BE" sz="1800" b="0" dirty="0">
                <a:solidFill>
                  <a:schemeClr val="accent4"/>
                </a:solidFill>
              </a:rPr>
              <a:t>--) </a:t>
            </a:r>
            <a:r>
              <a:rPr lang="nl-BE" sz="2000" b="0" dirty="0">
                <a:solidFill>
                  <a:schemeClr val="accent4"/>
                </a:solidFill>
              </a:rPr>
              <a:t>Annelieke Carlier </a:t>
            </a:r>
            <a:r>
              <a:rPr lang="nl-BE" sz="1800" b="0" dirty="0">
                <a:solidFill>
                  <a:schemeClr val="accent4"/>
                </a:solidFill>
              </a:rPr>
              <a:t>02/500 23 07</a:t>
            </a:r>
          </a:p>
          <a:p>
            <a:pPr marL="0" indent="0">
              <a:lnSpc>
                <a:spcPct val="100000"/>
              </a:lnSpc>
              <a:spcBef>
                <a:spcPts val="0"/>
              </a:spcBef>
              <a:buNone/>
            </a:pPr>
            <a:r>
              <a:rPr lang="nl-BE" sz="1800" b="0" dirty="0">
                <a:solidFill>
                  <a:schemeClr val="accent4"/>
                </a:solidFill>
                <a:hlinkClick r:id="rId4"/>
              </a:rPr>
              <a:t>annelieke.carlier@ibz.fgov.be</a:t>
            </a:r>
            <a:r>
              <a:rPr lang="nl-BE" sz="1800" b="0" dirty="0">
                <a:solidFill>
                  <a:schemeClr val="accent4"/>
                </a:solidFill>
              </a:rPr>
              <a:t> </a:t>
            </a:r>
          </a:p>
          <a:p>
            <a:pPr marL="0" indent="0">
              <a:lnSpc>
                <a:spcPct val="100000"/>
              </a:lnSpc>
              <a:spcBef>
                <a:spcPts val="0"/>
              </a:spcBef>
              <a:buNone/>
            </a:pPr>
            <a:endParaRPr lang="nl-BE" sz="1800" b="0" dirty="0">
              <a:solidFill>
                <a:schemeClr val="accent4"/>
              </a:solidFill>
            </a:endParaRPr>
          </a:p>
          <a:p>
            <a:pPr marL="0" indent="0">
              <a:lnSpc>
                <a:spcPct val="100000"/>
              </a:lnSpc>
              <a:spcBef>
                <a:spcPts val="0"/>
              </a:spcBef>
              <a:buNone/>
            </a:pPr>
            <a:r>
              <a:rPr lang="nl-BE" sz="1800" b="0" dirty="0">
                <a:solidFill>
                  <a:schemeClr val="accent4"/>
                </a:solidFill>
              </a:rPr>
              <a:t>--) </a:t>
            </a:r>
            <a:r>
              <a:rPr lang="nl-BE" sz="2000" b="0" dirty="0" err="1">
                <a:solidFill>
                  <a:schemeClr val="accent4"/>
                </a:solidFill>
              </a:rPr>
              <a:t>Cellule</a:t>
            </a:r>
            <a:r>
              <a:rPr lang="nl-BE" sz="2000" b="0" dirty="0">
                <a:solidFill>
                  <a:schemeClr val="accent4"/>
                </a:solidFill>
              </a:rPr>
              <a:t> Fonds </a:t>
            </a:r>
            <a:r>
              <a:rPr lang="nl-BE" sz="2000" b="0" dirty="0" err="1">
                <a:solidFill>
                  <a:schemeClr val="accent4"/>
                </a:solidFill>
              </a:rPr>
              <a:t>européens</a:t>
            </a:r>
            <a:r>
              <a:rPr lang="nl-BE" sz="2000" b="0" dirty="0">
                <a:solidFill>
                  <a:schemeClr val="accent4"/>
                </a:solidFill>
              </a:rPr>
              <a:t>/Cel Europese fondsen</a:t>
            </a:r>
          </a:p>
          <a:p>
            <a:pPr marL="0" indent="0">
              <a:lnSpc>
                <a:spcPct val="100000"/>
              </a:lnSpc>
              <a:spcBef>
                <a:spcPts val="0"/>
              </a:spcBef>
              <a:buNone/>
            </a:pPr>
            <a:r>
              <a:rPr lang="nl-BE" sz="1800" b="0" dirty="0">
                <a:solidFill>
                  <a:schemeClr val="accent4"/>
                </a:solidFill>
                <a:hlinkClick r:id="rId5"/>
              </a:rPr>
              <a:t>amif.isf@ibz.eu</a:t>
            </a:r>
            <a:r>
              <a:rPr lang="nl-BE" sz="1800" b="0" dirty="0">
                <a:solidFill>
                  <a:schemeClr val="accent4"/>
                </a:solidFill>
              </a:rPr>
              <a:t> </a:t>
            </a:r>
          </a:p>
          <a:p>
            <a:pPr marL="0" indent="0">
              <a:lnSpc>
                <a:spcPct val="100000"/>
              </a:lnSpc>
              <a:spcBef>
                <a:spcPts val="0"/>
              </a:spcBef>
              <a:buNone/>
            </a:pPr>
            <a:endParaRPr lang="nl-BE" sz="1800" b="0" dirty="0">
              <a:solidFill>
                <a:schemeClr val="accent4"/>
              </a:solidFill>
            </a:endParaRPr>
          </a:p>
          <a:p>
            <a:pPr marL="0" indent="0">
              <a:lnSpc>
                <a:spcPct val="100000"/>
              </a:lnSpc>
              <a:spcBef>
                <a:spcPts val="0"/>
              </a:spcBef>
              <a:buNone/>
            </a:pPr>
            <a:r>
              <a:rPr lang="nl-BE" sz="1800" b="0" dirty="0">
                <a:solidFill>
                  <a:schemeClr val="accent4"/>
                </a:solidFill>
              </a:rPr>
              <a:t>--) </a:t>
            </a:r>
            <a:r>
              <a:rPr lang="nl-BE" sz="2000" b="0" dirty="0">
                <a:solidFill>
                  <a:schemeClr val="accent4"/>
                </a:solidFill>
              </a:rPr>
              <a:t>website </a:t>
            </a:r>
          </a:p>
          <a:p>
            <a:pPr marL="0" indent="0">
              <a:lnSpc>
                <a:spcPct val="100000"/>
              </a:lnSpc>
              <a:spcBef>
                <a:spcPts val="0"/>
              </a:spcBef>
              <a:buNone/>
            </a:pPr>
            <a:r>
              <a:rPr lang="nl-BE" sz="1800" b="0" dirty="0">
                <a:hlinkClick r:id="rId6"/>
              </a:rPr>
              <a:t>https://amif-isf.be/fr</a:t>
            </a:r>
            <a:endParaRPr lang="nl-BE" sz="1800" b="0" dirty="0"/>
          </a:p>
          <a:p>
            <a:pPr marL="0" indent="0">
              <a:lnSpc>
                <a:spcPct val="100000"/>
              </a:lnSpc>
              <a:spcBef>
                <a:spcPts val="0"/>
              </a:spcBef>
              <a:buNone/>
            </a:pPr>
            <a:r>
              <a:rPr lang="nl-BE" sz="1800" b="0" dirty="0">
                <a:hlinkClick r:id="rId7"/>
              </a:rPr>
              <a:t>https://amif-isf.be/nl</a:t>
            </a:r>
            <a:endParaRPr lang="nl-BE" sz="1800" b="0" dirty="0"/>
          </a:p>
          <a:p>
            <a:pPr marL="0" indent="0">
              <a:lnSpc>
                <a:spcPct val="100000"/>
              </a:lnSpc>
              <a:spcBef>
                <a:spcPts val="0"/>
              </a:spcBef>
              <a:buNone/>
            </a:pPr>
            <a:endParaRPr lang="nl-BE"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30</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1131895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u="sng" dirty="0">
                <a:solidFill>
                  <a:schemeClr val="accent4"/>
                </a:solidFill>
              </a:rPr>
              <a:t>2. </a:t>
            </a:r>
            <a:r>
              <a:rPr lang="fr-BE" u="sng" cap="all" dirty="0">
                <a:solidFill>
                  <a:schemeClr val="accent4"/>
                </a:solidFill>
              </a:rPr>
              <a:t>Qu’est-ce qui a été réalisé dans votre projet</a:t>
            </a:r>
            <a:r>
              <a:rPr lang="fr-BE" u="sng" dirty="0">
                <a:solidFill>
                  <a:schemeClr val="accent4"/>
                </a:solidFill>
              </a:rPr>
              <a:t>? </a:t>
            </a:r>
          </a:p>
          <a:p>
            <a:pPr marL="0" indent="0">
              <a:buNone/>
            </a:pPr>
            <a:endParaRPr lang="fr-BE" dirty="0">
              <a:solidFill>
                <a:schemeClr val="accent4"/>
              </a:solidFill>
            </a:endParaRPr>
          </a:p>
          <a:p>
            <a:pPr marL="0" indent="0">
              <a:buNone/>
            </a:pPr>
            <a:r>
              <a:rPr lang="fr-BE" b="0" dirty="0">
                <a:solidFill>
                  <a:schemeClr val="accent4"/>
                </a:solidFill>
              </a:rPr>
              <a:t>Réponse pas trop longue, claire</a:t>
            </a:r>
            <a:r>
              <a:rPr lang="fr-BE" b="0" dirty="0" smtClean="0">
                <a:solidFill>
                  <a:schemeClr val="accent4"/>
                </a:solidFill>
              </a:rPr>
              <a:t>. </a:t>
            </a:r>
            <a:r>
              <a:rPr lang="fr-BE" b="0" dirty="0" smtClean="0">
                <a:solidFill>
                  <a:schemeClr val="accent4"/>
                </a:solidFill>
              </a:rPr>
              <a:t>Restez concret, succin, structuré!</a:t>
            </a:r>
            <a:endParaRPr lang="nl-BE"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4</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28943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u="sng" dirty="0">
                <a:solidFill>
                  <a:schemeClr val="accent4"/>
                </a:solidFill>
              </a:rPr>
              <a:t>3. INDICATEURS COMMUNS</a:t>
            </a:r>
          </a:p>
          <a:p>
            <a:endParaRPr lang="fr-BE" dirty="0">
              <a:solidFill>
                <a:schemeClr val="accent4"/>
              </a:solidFill>
            </a:endParaRPr>
          </a:p>
          <a:p>
            <a:pPr marL="0" indent="0">
              <a:buNone/>
            </a:pPr>
            <a:r>
              <a:rPr lang="fr-BE" b="0" dirty="0">
                <a:solidFill>
                  <a:schemeClr val="accent4"/>
                </a:solidFill>
              </a:rPr>
              <a:t>Ne pas mélanger les indicateurs quantitatifs et qualitatifs, les 3 premières colonnes doivent être recopiées littéralement de la fiche du projet (ne pas modifier la formulation, ne pas inventer).</a:t>
            </a:r>
          </a:p>
          <a:p>
            <a:pPr marL="0" indent="0">
              <a:buNone/>
            </a:pPr>
            <a:endParaRPr lang="fr-BE" b="0" dirty="0">
              <a:solidFill>
                <a:schemeClr val="accent4"/>
              </a:solidFill>
            </a:endParaRP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5</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graphicFrame>
        <p:nvGraphicFramePr>
          <p:cNvPr id="5" name="Tableau 4"/>
          <p:cNvGraphicFramePr>
            <a:graphicFrameLocks noGrp="1"/>
          </p:cNvGraphicFramePr>
          <p:nvPr>
            <p:extLst>
              <p:ext uri="{D42A27DB-BD31-4B8C-83A1-F6EECF244321}">
                <p14:modId xmlns:p14="http://schemas.microsoft.com/office/powerpoint/2010/main" val="4071587490"/>
              </p:ext>
            </p:extLst>
          </p:nvPr>
        </p:nvGraphicFramePr>
        <p:xfrm>
          <a:off x="1213366" y="4149080"/>
          <a:ext cx="6781801" cy="1669288"/>
        </p:xfrm>
        <a:graphic>
          <a:graphicData uri="http://schemas.openxmlformats.org/drawingml/2006/table">
            <a:tbl>
              <a:tblPr firstRow="1" firstCol="1" lastRow="1" lastCol="1" bandRow="1" bandCol="1">
                <a:tableStyleId>{5C22544A-7EE6-4342-B048-85BDC9FD1C3A}</a:tableStyleId>
              </a:tblPr>
              <a:tblGrid>
                <a:gridCol w="943582">
                  <a:extLst>
                    <a:ext uri="{9D8B030D-6E8A-4147-A177-3AD203B41FA5}">
                      <a16:colId xmlns="" xmlns:a16="http://schemas.microsoft.com/office/drawing/2014/main" val="20000"/>
                    </a:ext>
                  </a:extLst>
                </a:gridCol>
                <a:gridCol w="1140084">
                  <a:extLst>
                    <a:ext uri="{9D8B030D-6E8A-4147-A177-3AD203B41FA5}">
                      <a16:colId xmlns="" xmlns:a16="http://schemas.microsoft.com/office/drawing/2014/main" val="20001"/>
                    </a:ext>
                  </a:extLst>
                </a:gridCol>
                <a:gridCol w="1369337">
                  <a:extLst>
                    <a:ext uri="{9D8B030D-6E8A-4147-A177-3AD203B41FA5}">
                      <a16:colId xmlns="" xmlns:a16="http://schemas.microsoft.com/office/drawing/2014/main" val="20002"/>
                    </a:ext>
                  </a:extLst>
                </a:gridCol>
                <a:gridCol w="1576962">
                  <a:extLst>
                    <a:ext uri="{9D8B030D-6E8A-4147-A177-3AD203B41FA5}">
                      <a16:colId xmlns="" xmlns:a16="http://schemas.microsoft.com/office/drawing/2014/main" val="20003"/>
                    </a:ext>
                  </a:extLst>
                </a:gridCol>
                <a:gridCol w="1751836">
                  <a:extLst>
                    <a:ext uri="{9D8B030D-6E8A-4147-A177-3AD203B41FA5}">
                      <a16:colId xmlns="" xmlns:a16="http://schemas.microsoft.com/office/drawing/2014/main" val="20004"/>
                    </a:ext>
                  </a:extLst>
                </a:gridCol>
              </a:tblGrid>
              <a:tr h="985219">
                <a:tc>
                  <a:txBody>
                    <a:bodyPr/>
                    <a:lstStyle/>
                    <a:p>
                      <a:pPr>
                        <a:lnSpc>
                          <a:spcPct val="115000"/>
                        </a:lnSpc>
                        <a:spcAft>
                          <a:spcPts val="1000"/>
                        </a:spcAft>
                      </a:pPr>
                      <a:r>
                        <a:rPr lang="fr-BE" sz="1100" dirty="0">
                          <a:effectLst/>
                        </a:rPr>
                        <a:t> </a:t>
                      </a:r>
                      <a:r>
                        <a:rPr lang="fr-BE" sz="1100" dirty="0" smtClean="0">
                          <a:effectLst/>
                        </a:rPr>
                        <a:t>CODE européen </a:t>
                      </a:r>
                      <a:r>
                        <a:rPr lang="fr-BE" sz="1100" dirty="0">
                          <a:effectLst/>
                        </a:rPr>
                        <a:t>de l’indicateur (voir fiche de projet)</a:t>
                      </a:r>
                      <a:endParaRPr lang="fr-BE" sz="1100" dirty="0">
                        <a:effectLst/>
                        <a:latin typeface="Calibri"/>
                        <a:ea typeface="Calibri"/>
                        <a:cs typeface="Times New Roman"/>
                      </a:endParaRPr>
                    </a:p>
                  </a:txBody>
                  <a:tcPr marL="66737" marR="66737" marT="0" marB="0"/>
                </a:tc>
                <a:tc>
                  <a:txBody>
                    <a:bodyPr/>
                    <a:lstStyle/>
                    <a:p>
                      <a:pPr>
                        <a:lnSpc>
                          <a:spcPct val="115000"/>
                        </a:lnSpc>
                        <a:spcAft>
                          <a:spcPts val="1000"/>
                        </a:spcAft>
                      </a:pPr>
                      <a:r>
                        <a:rPr lang="fr-BE" sz="1100">
                          <a:effectLst/>
                        </a:rPr>
                        <a:t>Que vais-je faire ? </a:t>
                      </a:r>
                      <a:r>
                        <a:rPr lang="fr-BE" sz="1100" u="sng">
                          <a:effectLst/>
                        </a:rPr>
                        <a:t>Activité du projet</a:t>
                      </a:r>
                      <a:endParaRPr lang="fr-BE" sz="1100">
                        <a:effectLst/>
                        <a:latin typeface="Calibri"/>
                        <a:ea typeface="Calibri"/>
                        <a:cs typeface="Times New Roman"/>
                      </a:endParaRPr>
                    </a:p>
                  </a:txBody>
                  <a:tcPr marL="66737" marR="66737" marT="0" marB="0"/>
                </a:tc>
                <a:tc>
                  <a:txBody>
                    <a:bodyPr/>
                    <a:lstStyle/>
                    <a:p>
                      <a:pPr>
                        <a:lnSpc>
                          <a:spcPct val="115000"/>
                        </a:lnSpc>
                        <a:spcAft>
                          <a:spcPts val="1000"/>
                        </a:spcAft>
                      </a:pPr>
                      <a:r>
                        <a:rPr lang="fr-BE" sz="1100">
                          <a:effectLst/>
                        </a:rPr>
                        <a:t>Quels résultats </a:t>
                      </a:r>
                      <a:r>
                        <a:rPr lang="fr-BE" sz="1100" u="sng">
                          <a:effectLst/>
                        </a:rPr>
                        <a:t>quantitatifs</a:t>
                      </a:r>
                      <a:r>
                        <a:rPr lang="fr-BE" sz="1100">
                          <a:effectLst/>
                        </a:rPr>
                        <a:t> sont attendus tout au long du projet ?</a:t>
                      </a:r>
                      <a:endParaRPr lang="fr-BE" sz="1100">
                        <a:effectLst/>
                        <a:latin typeface="Calibri"/>
                        <a:ea typeface="Calibri"/>
                        <a:cs typeface="Times New Roman"/>
                      </a:endParaRPr>
                    </a:p>
                  </a:txBody>
                  <a:tcPr marL="66737" marR="66737" marT="0" marB="0"/>
                </a:tc>
                <a:tc>
                  <a:txBody>
                    <a:bodyPr/>
                    <a:lstStyle/>
                    <a:p>
                      <a:pPr>
                        <a:lnSpc>
                          <a:spcPct val="115000"/>
                        </a:lnSpc>
                        <a:spcAft>
                          <a:spcPts val="1000"/>
                        </a:spcAft>
                      </a:pPr>
                      <a:r>
                        <a:rPr lang="fr-BE" sz="1100">
                          <a:effectLst/>
                        </a:rPr>
                        <a:t>Quels résultats quantitatifs ont été atteints depuis le lancement du projet?</a:t>
                      </a:r>
                      <a:endParaRPr lang="fr-BE" sz="1100">
                        <a:effectLst/>
                        <a:latin typeface="Calibri"/>
                        <a:ea typeface="Calibri"/>
                        <a:cs typeface="Times New Roman"/>
                      </a:endParaRPr>
                    </a:p>
                  </a:txBody>
                  <a:tcPr marL="66737" marR="66737" marT="0" marB="0"/>
                </a:tc>
                <a:tc>
                  <a:txBody>
                    <a:bodyPr/>
                    <a:lstStyle/>
                    <a:p>
                      <a:pPr>
                        <a:lnSpc>
                          <a:spcPct val="115000"/>
                        </a:lnSpc>
                        <a:spcAft>
                          <a:spcPts val="1000"/>
                        </a:spcAft>
                      </a:pPr>
                      <a:r>
                        <a:rPr lang="fr-BE" sz="1100" dirty="0">
                          <a:effectLst/>
                        </a:rPr>
                        <a:t>Comment  ces résultats ont-ils été mesurés et analysés ? (Ces documents peuvent être demandés lors d’un contrôle)</a:t>
                      </a:r>
                      <a:endParaRPr lang="fr-BE" sz="1100" dirty="0">
                        <a:effectLst/>
                        <a:latin typeface="Calibri"/>
                        <a:ea typeface="Calibri"/>
                        <a:cs typeface="Times New Roman"/>
                      </a:endParaRPr>
                    </a:p>
                  </a:txBody>
                  <a:tcPr marL="66737" marR="66737" marT="0" marB="0"/>
                </a:tc>
                <a:extLst>
                  <a:ext uri="{0D108BD9-81ED-4DB2-BD59-A6C34878D82A}">
                    <a16:rowId xmlns="" xmlns:a16="http://schemas.microsoft.com/office/drawing/2014/main" val="10000"/>
                  </a:ext>
                </a:extLst>
              </a:tr>
              <a:tr h="430641">
                <a:tc>
                  <a:txBody>
                    <a:bodyPr/>
                    <a:lstStyle/>
                    <a:p>
                      <a:pPr>
                        <a:lnSpc>
                          <a:spcPct val="115000"/>
                        </a:lnSpc>
                        <a:spcAft>
                          <a:spcPts val="1000"/>
                        </a:spcAft>
                      </a:pPr>
                      <a:r>
                        <a:rPr lang="fr-BE" sz="1100">
                          <a:effectLst/>
                        </a:rPr>
                        <a:t>Recopier</a:t>
                      </a:r>
                      <a:endParaRPr lang="fr-BE" sz="1100">
                        <a:effectLst/>
                        <a:latin typeface="Calibri"/>
                        <a:ea typeface="Calibri"/>
                        <a:cs typeface="Times New Roman"/>
                      </a:endParaRPr>
                    </a:p>
                  </a:txBody>
                  <a:tcPr marL="66737" marR="66737" marT="0" marB="0"/>
                </a:tc>
                <a:tc>
                  <a:txBody>
                    <a:bodyPr/>
                    <a:lstStyle/>
                    <a:p>
                      <a:pPr>
                        <a:lnSpc>
                          <a:spcPct val="115000"/>
                        </a:lnSpc>
                        <a:spcAft>
                          <a:spcPts val="1000"/>
                        </a:spcAft>
                      </a:pPr>
                      <a:r>
                        <a:rPr lang="fr-BE" sz="1100">
                          <a:effectLst/>
                        </a:rPr>
                        <a:t>Recopier</a:t>
                      </a:r>
                    </a:p>
                    <a:p>
                      <a:pPr>
                        <a:lnSpc>
                          <a:spcPct val="115000"/>
                        </a:lnSpc>
                        <a:spcAft>
                          <a:spcPts val="1000"/>
                        </a:spcAft>
                      </a:pPr>
                      <a:r>
                        <a:rPr lang="fr-BE" sz="1100">
                          <a:effectLst/>
                        </a:rPr>
                        <a:t> </a:t>
                      </a:r>
                      <a:endParaRPr lang="fr-BE" sz="1100">
                        <a:effectLst/>
                        <a:latin typeface="Calibri"/>
                        <a:ea typeface="Calibri"/>
                        <a:cs typeface="Times New Roman"/>
                      </a:endParaRPr>
                    </a:p>
                  </a:txBody>
                  <a:tcPr marL="66737" marR="66737" marT="0" marB="0"/>
                </a:tc>
                <a:tc>
                  <a:txBody>
                    <a:bodyPr/>
                    <a:lstStyle/>
                    <a:p>
                      <a:pPr>
                        <a:lnSpc>
                          <a:spcPct val="115000"/>
                        </a:lnSpc>
                        <a:spcAft>
                          <a:spcPts val="1000"/>
                        </a:spcAft>
                      </a:pPr>
                      <a:r>
                        <a:rPr lang="fr-BE" sz="1100">
                          <a:effectLst/>
                        </a:rPr>
                        <a:t>Recopier</a:t>
                      </a:r>
                      <a:endParaRPr lang="fr-BE" sz="1100">
                        <a:effectLst/>
                        <a:latin typeface="Calibri"/>
                        <a:ea typeface="Calibri"/>
                        <a:cs typeface="Times New Roman"/>
                      </a:endParaRPr>
                    </a:p>
                  </a:txBody>
                  <a:tcPr marL="66737" marR="66737" marT="0" marB="0"/>
                </a:tc>
                <a:tc>
                  <a:txBody>
                    <a:bodyPr/>
                    <a:lstStyle/>
                    <a:p>
                      <a:pPr>
                        <a:lnSpc>
                          <a:spcPct val="115000"/>
                        </a:lnSpc>
                        <a:spcAft>
                          <a:spcPts val="1000"/>
                        </a:spcAft>
                      </a:pPr>
                      <a:r>
                        <a:rPr lang="fr-BE" sz="1100">
                          <a:effectLst/>
                        </a:rPr>
                        <a:t>Chiffre !!!</a:t>
                      </a:r>
                      <a:endParaRPr lang="fr-BE" sz="1100">
                        <a:effectLst/>
                        <a:latin typeface="Calibri"/>
                        <a:ea typeface="Calibri"/>
                        <a:cs typeface="Times New Roman"/>
                      </a:endParaRPr>
                    </a:p>
                  </a:txBody>
                  <a:tcPr marL="66737" marR="66737" marT="0" marB="0"/>
                </a:tc>
                <a:tc>
                  <a:txBody>
                    <a:bodyPr/>
                    <a:lstStyle/>
                    <a:p>
                      <a:pPr>
                        <a:lnSpc>
                          <a:spcPct val="115000"/>
                        </a:lnSpc>
                        <a:spcAft>
                          <a:spcPts val="1000"/>
                        </a:spcAft>
                      </a:pPr>
                      <a:r>
                        <a:rPr lang="fr-BE" sz="1100" dirty="0">
                          <a:effectLst/>
                        </a:rPr>
                        <a:t>Preuves que l’indicateur atteint.</a:t>
                      </a:r>
                      <a:endParaRPr lang="fr-BE" sz="1100" dirty="0">
                        <a:effectLst/>
                        <a:latin typeface="Calibri"/>
                        <a:ea typeface="Calibri"/>
                        <a:cs typeface="Times New Roman"/>
                      </a:endParaRPr>
                    </a:p>
                  </a:txBody>
                  <a:tcPr marL="66737" marR="66737" marT="0" marB="0"/>
                </a:tc>
                <a:extLst>
                  <a:ext uri="{0D108BD9-81ED-4DB2-BD59-A6C34878D82A}">
                    <a16:rowId xmlns="" xmlns:a16="http://schemas.microsoft.com/office/drawing/2014/main" val="10001"/>
                  </a:ext>
                </a:extLst>
              </a:tr>
            </a:tbl>
          </a:graphicData>
        </a:graphic>
      </p:graphicFrame>
      <p:sp>
        <p:nvSpPr>
          <p:cNvPr id="9" name="Rectangle 1"/>
          <p:cNvSpPr>
            <a:spLocks noChangeArrowheads="1"/>
          </p:cNvSpPr>
          <p:nvPr/>
        </p:nvSpPr>
        <p:spPr bwMode="auto">
          <a:xfrm>
            <a:off x="1219200" y="31956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894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lnSpc>
                <a:spcPct val="100000"/>
              </a:lnSpc>
              <a:spcBef>
                <a:spcPts val="0"/>
              </a:spcBef>
              <a:buNone/>
            </a:pPr>
            <a:r>
              <a:rPr lang="fr-BE" sz="1050" u="sng" dirty="0">
                <a:solidFill>
                  <a:schemeClr val="accent4"/>
                </a:solidFill>
              </a:rPr>
              <a:t>Indicateurs rappel </a:t>
            </a:r>
            <a:r>
              <a:rPr lang="fr-BE" sz="1050" b="0" dirty="0">
                <a:solidFill>
                  <a:schemeClr val="accent4"/>
                </a:solidFill>
              </a:rPr>
              <a:t>(voir programme national ) :</a:t>
            </a:r>
          </a:p>
          <a:p>
            <a:pPr marL="0" indent="0">
              <a:lnSpc>
                <a:spcPct val="100000"/>
              </a:lnSpc>
              <a:spcBef>
                <a:spcPts val="0"/>
              </a:spcBef>
              <a:buNone/>
            </a:pPr>
            <a:endParaRPr lang="fr-BE" sz="1050" dirty="0">
              <a:solidFill>
                <a:schemeClr val="accent4"/>
              </a:solidFill>
            </a:endParaRPr>
          </a:p>
          <a:p>
            <a:pPr marL="0" indent="0">
              <a:lnSpc>
                <a:spcPct val="100000"/>
              </a:lnSpc>
              <a:spcBef>
                <a:spcPts val="0"/>
              </a:spcBef>
              <a:buNone/>
            </a:pPr>
            <a:r>
              <a:rPr lang="fr-BE" sz="1050" dirty="0">
                <a:solidFill>
                  <a:schemeClr val="accent4"/>
                </a:solidFill>
              </a:rPr>
              <a:t>1 – Asile</a:t>
            </a:r>
          </a:p>
          <a:p>
            <a:pPr>
              <a:lnSpc>
                <a:spcPct val="100000"/>
              </a:lnSpc>
              <a:spcBef>
                <a:spcPts val="0"/>
              </a:spcBef>
            </a:pPr>
            <a:r>
              <a:rPr lang="fr-BE" sz="1050" b="0" dirty="0">
                <a:solidFill>
                  <a:schemeClr val="accent4"/>
                </a:solidFill>
              </a:rPr>
              <a:t>C1 - Nombre de personnes de groupes cibles ayant bénéficié d'une aide dans le cadre de projets dans le domaine des régimes d'accueil et d'asile soutenus par le Fonds</a:t>
            </a:r>
          </a:p>
          <a:p>
            <a:pPr>
              <a:lnSpc>
                <a:spcPct val="100000"/>
              </a:lnSpc>
              <a:spcBef>
                <a:spcPts val="0"/>
              </a:spcBef>
            </a:pPr>
            <a:r>
              <a:rPr lang="fr-BE" sz="1050" b="0" dirty="0">
                <a:solidFill>
                  <a:schemeClr val="accent4"/>
                </a:solidFill>
              </a:rPr>
              <a:t>C2.1 - Capacité (nombre de places) des nouvelles infrastructures d'hébergement à des fins d'accueil créées pour répondre aux exigences minimales en matière de conditions d'accueil établies dans l'acquis de l'UE et des infrastructures d'hébergement à des fins d'accueil existantes améliorées conformément à ces exigences à la suite des projets soutenus par le Fonds</a:t>
            </a:r>
          </a:p>
          <a:p>
            <a:pPr>
              <a:lnSpc>
                <a:spcPct val="100000"/>
              </a:lnSpc>
              <a:spcBef>
                <a:spcPts val="0"/>
              </a:spcBef>
            </a:pPr>
            <a:r>
              <a:rPr lang="fr-BE" sz="1050" b="0" dirty="0">
                <a:solidFill>
                  <a:schemeClr val="accent4"/>
                </a:solidFill>
              </a:rPr>
              <a:t>C3.1 - Nombre de personnes formées aux questions liées à l'asile avec le soutien du Fonds</a:t>
            </a:r>
          </a:p>
          <a:p>
            <a:pPr>
              <a:lnSpc>
                <a:spcPct val="100000"/>
              </a:lnSpc>
              <a:spcBef>
                <a:spcPts val="0"/>
              </a:spcBef>
            </a:pPr>
            <a:r>
              <a:rPr lang="fr-BE" sz="1050" b="0" dirty="0">
                <a:solidFill>
                  <a:schemeClr val="accent4"/>
                </a:solidFill>
              </a:rPr>
              <a:t>C4 - Nombre de produits d'information sur les pays d'origine et de missions d'enquête réalisés avec le soutien du Fonds</a:t>
            </a:r>
          </a:p>
          <a:p>
            <a:pPr>
              <a:lnSpc>
                <a:spcPct val="100000"/>
              </a:lnSpc>
              <a:spcBef>
                <a:spcPts val="0"/>
              </a:spcBef>
            </a:pPr>
            <a:r>
              <a:rPr lang="fr-BE" sz="1050" b="0" dirty="0">
                <a:solidFill>
                  <a:schemeClr val="accent4"/>
                </a:solidFill>
              </a:rPr>
              <a:t>C5 - Nombre de projets soutenus par le Fonds pour développer, suivre et évaluer les politiques d'asile dans les États membres</a:t>
            </a:r>
          </a:p>
          <a:p>
            <a:pPr>
              <a:lnSpc>
                <a:spcPct val="100000"/>
              </a:lnSpc>
              <a:spcBef>
                <a:spcPts val="0"/>
              </a:spcBef>
            </a:pPr>
            <a:r>
              <a:rPr lang="fr-BE" sz="1050" b="0" dirty="0">
                <a:solidFill>
                  <a:schemeClr val="accent4"/>
                </a:solidFill>
              </a:rPr>
              <a:t>C6 - Nombre de personnes réinstallées avec le soutien du Fonds</a:t>
            </a:r>
          </a:p>
          <a:p>
            <a:pPr>
              <a:lnSpc>
                <a:spcPct val="100000"/>
              </a:lnSpc>
              <a:spcBef>
                <a:spcPts val="0"/>
              </a:spcBef>
            </a:pPr>
            <a:endParaRPr lang="fr-BE" sz="1050" dirty="0">
              <a:solidFill>
                <a:schemeClr val="accent4"/>
              </a:solidFill>
            </a:endParaRPr>
          </a:p>
          <a:p>
            <a:pPr marL="0" indent="0">
              <a:lnSpc>
                <a:spcPct val="100000"/>
              </a:lnSpc>
              <a:spcBef>
                <a:spcPts val="0"/>
              </a:spcBef>
              <a:buNone/>
            </a:pPr>
            <a:r>
              <a:rPr lang="fr-BE" sz="1050" dirty="0">
                <a:solidFill>
                  <a:schemeClr val="accent4"/>
                </a:solidFill>
              </a:rPr>
              <a:t>3 - Retour</a:t>
            </a:r>
          </a:p>
          <a:p>
            <a:pPr>
              <a:lnSpc>
                <a:spcPct val="100000"/>
              </a:lnSpc>
              <a:spcBef>
                <a:spcPts val="0"/>
              </a:spcBef>
            </a:pPr>
            <a:r>
              <a:rPr lang="fr-BE" sz="1050" b="0" dirty="0">
                <a:solidFill>
                  <a:schemeClr val="accent4"/>
                </a:solidFill>
              </a:rPr>
              <a:t>C1 - Nombre de personnes formées aux questions liées au retour avec le soutien du Fonds</a:t>
            </a:r>
          </a:p>
          <a:p>
            <a:pPr>
              <a:lnSpc>
                <a:spcPct val="100000"/>
              </a:lnSpc>
              <a:spcBef>
                <a:spcPts val="0"/>
              </a:spcBef>
            </a:pPr>
            <a:r>
              <a:rPr lang="fr-BE" sz="1050" b="0" dirty="0">
                <a:solidFill>
                  <a:schemeClr val="accent4"/>
                </a:solidFill>
              </a:rPr>
              <a:t>C2 - Nombre de personnes rapatriées ayant bénéficié avant ou après le retour d'une aide à la réintégration cofinancée par le Fonds</a:t>
            </a:r>
          </a:p>
          <a:p>
            <a:pPr>
              <a:lnSpc>
                <a:spcPct val="100000"/>
              </a:lnSpc>
              <a:spcBef>
                <a:spcPts val="0"/>
              </a:spcBef>
            </a:pPr>
            <a:r>
              <a:rPr lang="fr-BE" sz="1050" b="0" dirty="0">
                <a:solidFill>
                  <a:schemeClr val="accent4"/>
                </a:solidFill>
              </a:rPr>
              <a:t>C3 - Nombre de personnes rapatriées dont le retour a été cofinancé par le Fonds – personnes ayant choisi le retour volontaire</a:t>
            </a:r>
          </a:p>
          <a:p>
            <a:pPr>
              <a:lnSpc>
                <a:spcPct val="100000"/>
              </a:lnSpc>
              <a:spcBef>
                <a:spcPts val="0"/>
              </a:spcBef>
            </a:pPr>
            <a:r>
              <a:rPr lang="fr-BE" sz="1050" b="0" dirty="0">
                <a:solidFill>
                  <a:schemeClr val="accent4"/>
                </a:solidFill>
              </a:rPr>
              <a:t>C4 - Nombre de personnes rapatriées dont le retour a été cofinancé par le Fonds –  personnes ayant fait l'objet d'un éloignement</a:t>
            </a:r>
          </a:p>
          <a:p>
            <a:pPr>
              <a:lnSpc>
                <a:spcPct val="100000"/>
              </a:lnSpc>
              <a:spcBef>
                <a:spcPts val="0"/>
              </a:spcBef>
            </a:pPr>
            <a:r>
              <a:rPr lang="fr-BE" sz="1050" b="0" dirty="0">
                <a:solidFill>
                  <a:schemeClr val="accent4"/>
                </a:solidFill>
              </a:rPr>
              <a:t>C5 - Nombre d'opérations d'éloignement cofinancées par le Fonds</a:t>
            </a:r>
          </a:p>
          <a:p>
            <a:pPr>
              <a:lnSpc>
                <a:spcPct val="100000"/>
              </a:lnSpc>
              <a:spcBef>
                <a:spcPts val="0"/>
              </a:spcBef>
            </a:pPr>
            <a:r>
              <a:rPr lang="fr-BE" sz="1050" b="0" dirty="0">
                <a:solidFill>
                  <a:schemeClr val="accent4"/>
                </a:solidFill>
              </a:rPr>
              <a:t>C6 - Nombre de projets soutenus par le Fonds pour élaborer, suivre et évaluer les politiques de retour dans les États membres</a:t>
            </a: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6</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220694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fr-BE" u="sng" dirty="0">
                <a:solidFill>
                  <a:schemeClr val="accent4"/>
                </a:solidFill>
              </a:rPr>
              <a:t>4. INDICATEURS SPECIFIQUES A CHAQUE PROJET</a:t>
            </a:r>
          </a:p>
          <a:p>
            <a:pPr marL="0" indent="0">
              <a:buNone/>
            </a:pPr>
            <a:endParaRPr lang="fr-BE" dirty="0">
              <a:solidFill>
                <a:schemeClr val="accent4"/>
              </a:solidFill>
            </a:endParaRPr>
          </a:p>
          <a:p>
            <a:r>
              <a:rPr lang="fr-BE" b="0" dirty="0">
                <a:solidFill>
                  <a:schemeClr val="accent4"/>
                </a:solidFill>
              </a:rPr>
              <a:t>Idem mais recopier les 2 premières colonnes. Ne pas non plus mélanger les indicateurs quantitatifs et qualitatifs</a:t>
            </a:r>
            <a:r>
              <a:rPr lang="fr-BE" b="0" dirty="0" smtClean="0">
                <a:solidFill>
                  <a:schemeClr val="accent4"/>
                </a:solidFill>
              </a:rPr>
              <a:t>.</a:t>
            </a:r>
          </a:p>
          <a:p>
            <a:r>
              <a:rPr lang="fr-BE" b="0" dirty="0" smtClean="0">
                <a:solidFill>
                  <a:schemeClr val="accent4"/>
                </a:solidFill>
              </a:rPr>
              <a:t>Indicateur quantitatif = </a:t>
            </a:r>
            <a:r>
              <a:rPr lang="fr-BE" b="0" dirty="0" smtClean="0"/>
              <a:t>chiffre!</a:t>
            </a:r>
            <a:endParaRPr lang="fr-BE"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7</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28943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buNone/>
            </a:pPr>
            <a:r>
              <a:rPr lang="nl-BE" u="sng" dirty="0">
                <a:solidFill>
                  <a:schemeClr val="accent4"/>
                </a:solidFill>
              </a:rPr>
              <a:t>5. </a:t>
            </a:r>
            <a:r>
              <a:rPr lang="nl-BE" u="sng" cap="all" dirty="0">
                <a:solidFill>
                  <a:schemeClr val="accent4"/>
                </a:solidFill>
              </a:rPr>
              <a:t>Groupe </a:t>
            </a:r>
            <a:r>
              <a:rPr lang="nl-BE" u="sng" cap="all" dirty="0" err="1">
                <a:solidFill>
                  <a:schemeClr val="accent4"/>
                </a:solidFill>
              </a:rPr>
              <a:t>cible</a:t>
            </a:r>
            <a:endParaRPr lang="nl-BE" u="sng" cap="all" dirty="0">
              <a:solidFill>
                <a:schemeClr val="accent4"/>
              </a:solidFill>
            </a:endParaRPr>
          </a:p>
          <a:p>
            <a:pPr marL="0" indent="0">
              <a:buNone/>
            </a:pPr>
            <a:endParaRPr lang="nl-BE" b="0" dirty="0"/>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8</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graphicFrame>
        <p:nvGraphicFramePr>
          <p:cNvPr id="5" name="Tableau 4"/>
          <p:cNvGraphicFramePr>
            <a:graphicFrameLocks noGrp="1"/>
          </p:cNvGraphicFramePr>
          <p:nvPr>
            <p:extLst>
              <p:ext uri="{D42A27DB-BD31-4B8C-83A1-F6EECF244321}">
                <p14:modId xmlns:p14="http://schemas.microsoft.com/office/powerpoint/2010/main" val="3686224953"/>
              </p:ext>
            </p:extLst>
          </p:nvPr>
        </p:nvGraphicFramePr>
        <p:xfrm>
          <a:off x="1181100" y="2852936"/>
          <a:ext cx="6781800" cy="1615170"/>
        </p:xfrm>
        <a:graphic>
          <a:graphicData uri="http://schemas.openxmlformats.org/drawingml/2006/table">
            <a:tbl>
              <a:tblPr firstRow="1" firstCol="1" bandRow="1">
                <a:tableStyleId>{5C22544A-7EE6-4342-B048-85BDC9FD1C3A}</a:tableStyleId>
              </a:tblPr>
              <a:tblGrid>
                <a:gridCol w="1695325">
                  <a:extLst>
                    <a:ext uri="{9D8B030D-6E8A-4147-A177-3AD203B41FA5}">
                      <a16:colId xmlns="" xmlns:a16="http://schemas.microsoft.com/office/drawing/2014/main" val="20000"/>
                    </a:ext>
                  </a:extLst>
                </a:gridCol>
                <a:gridCol w="1695325">
                  <a:extLst>
                    <a:ext uri="{9D8B030D-6E8A-4147-A177-3AD203B41FA5}">
                      <a16:colId xmlns="" xmlns:a16="http://schemas.microsoft.com/office/drawing/2014/main" val="20001"/>
                    </a:ext>
                  </a:extLst>
                </a:gridCol>
                <a:gridCol w="1695325">
                  <a:extLst>
                    <a:ext uri="{9D8B030D-6E8A-4147-A177-3AD203B41FA5}">
                      <a16:colId xmlns="" xmlns:a16="http://schemas.microsoft.com/office/drawing/2014/main" val="20002"/>
                    </a:ext>
                  </a:extLst>
                </a:gridCol>
                <a:gridCol w="1695825">
                  <a:extLst>
                    <a:ext uri="{9D8B030D-6E8A-4147-A177-3AD203B41FA5}">
                      <a16:colId xmlns="" xmlns:a16="http://schemas.microsoft.com/office/drawing/2014/main" val="20003"/>
                    </a:ext>
                  </a:extLst>
                </a:gridCol>
              </a:tblGrid>
              <a:tr h="1152128">
                <a:tc>
                  <a:txBody>
                    <a:bodyPr/>
                    <a:lstStyle/>
                    <a:p>
                      <a:pPr>
                        <a:lnSpc>
                          <a:spcPct val="115000"/>
                        </a:lnSpc>
                        <a:spcAft>
                          <a:spcPts val="1000"/>
                        </a:spcAft>
                      </a:pPr>
                      <a:r>
                        <a:rPr lang="fr-BE" sz="900" dirty="0">
                          <a:effectLst/>
                        </a:rPr>
                        <a:t>Quel est le / Quels sont les groupe(s) cible(s) (doit correspondre au point 3.5 de la fiche de projet)</a:t>
                      </a:r>
                      <a:endParaRPr lang="fr-BE" sz="900" dirty="0">
                        <a:effectLst/>
                        <a:latin typeface="Calibri"/>
                        <a:ea typeface="Calibri"/>
                        <a:cs typeface="Times New Roman"/>
                      </a:endParaRPr>
                    </a:p>
                  </a:txBody>
                  <a:tcPr marL="53931" marR="53931" marT="0" marB="0"/>
                </a:tc>
                <a:tc>
                  <a:txBody>
                    <a:bodyPr/>
                    <a:lstStyle/>
                    <a:p>
                      <a:pPr>
                        <a:lnSpc>
                          <a:spcPct val="115000"/>
                        </a:lnSpc>
                        <a:spcAft>
                          <a:spcPts val="1000"/>
                        </a:spcAft>
                      </a:pPr>
                      <a:r>
                        <a:rPr lang="fr-BE" sz="900" dirty="0">
                          <a:effectLst/>
                        </a:rPr>
                        <a:t>Combien de personnes du groupe cible ont participé au projet?</a:t>
                      </a:r>
                      <a:endParaRPr lang="fr-BE" sz="900" dirty="0">
                        <a:effectLst/>
                        <a:latin typeface="Calibri"/>
                        <a:ea typeface="Calibri"/>
                        <a:cs typeface="Times New Roman"/>
                      </a:endParaRPr>
                    </a:p>
                  </a:txBody>
                  <a:tcPr marL="53931" marR="53931" marT="0" marB="0"/>
                </a:tc>
                <a:tc>
                  <a:txBody>
                    <a:bodyPr/>
                    <a:lstStyle/>
                    <a:p>
                      <a:pPr>
                        <a:lnSpc>
                          <a:spcPct val="115000"/>
                        </a:lnSpc>
                        <a:spcAft>
                          <a:spcPts val="1000"/>
                        </a:spcAft>
                      </a:pPr>
                      <a:r>
                        <a:rPr lang="fr-BE" sz="900">
                          <a:effectLst/>
                        </a:rPr>
                        <a:t>Combien de bénéficiaires n’appartenant pas au groupe cible ont participé au projet ? Comment enregistrez-vous ces bénéficiaires ?</a:t>
                      </a:r>
                      <a:endParaRPr lang="fr-BE" sz="900">
                        <a:effectLst/>
                        <a:latin typeface="Calibri"/>
                        <a:ea typeface="Calibri"/>
                        <a:cs typeface="Times New Roman"/>
                      </a:endParaRPr>
                    </a:p>
                  </a:txBody>
                  <a:tcPr marL="53931" marR="53931" marT="0" marB="0"/>
                </a:tc>
                <a:tc>
                  <a:txBody>
                    <a:bodyPr/>
                    <a:lstStyle/>
                    <a:p>
                      <a:pPr>
                        <a:lnSpc>
                          <a:spcPct val="115000"/>
                        </a:lnSpc>
                        <a:spcAft>
                          <a:spcPts val="1000"/>
                        </a:spcAft>
                      </a:pPr>
                      <a:r>
                        <a:rPr lang="fr-BE" sz="900">
                          <a:effectLst/>
                        </a:rPr>
                        <a:t>Comment avez-vous procédé pour enregistrer le groupe cible qui participe aux activités ?</a:t>
                      </a:r>
                      <a:endParaRPr lang="fr-BE" sz="900">
                        <a:effectLst/>
                        <a:latin typeface="Calibri"/>
                        <a:ea typeface="Calibri"/>
                        <a:cs typeface="Times New Roman"/>
                      </a:endParaRPr>
                    </a:p>
                  </a:txBody>
                  <a:tcPr marL="53931" marR="53931" marT="0" marB="0"/>
                </a:tc>
                <a:extLst>
                  <a:ext uri="{0D108BD9-81ED-4DB2-BD59-A6C34878D82A}">
                    <a16:rowId xmlns="" xmlns:a16="http://schemas.microsoft.com/office/drawing/2014/main" val="10000"/>
                  </a:ext>
                </a:extLst>
              </a:tr>
              <a:tr h="172399">
                <a:tc>
                  <a:txBody>
                    <a:bodyPr/>
                    <a:lstStyle/>
                    <a:p>
                      <a:pPr>
                        <a:lnSpc>
                          <a:spcPct val="115000"/>
                        </a:lnSpc>
                        <a:spcAft>
                          <a:spcPts val="1000"/>
                        </a:spcAft>
                      </a:pPr>
                      <a:r>
                        <a:rPr lang="fr-BE" sz="900" dirty="0">
                          <a:effectLst/>
                        </a:rPr>
                        <a:t>Description  </a:t>
                      </a:r>
                      <a:r>
                        <a:rPr lang="fr-BE" sz="900" dirty="0" smtClean="0">
                          <a:effectLst/>
                        </a:rPr>
                        <a:t>claire qui doit concorder avec la fiche de projet.</a:t>
                      </a:r>
                      <a:endParaRPr lang="fr-BE" sz="900" dirty="0">
                        <a:effectLst/>
                        <a:latin typeface="Calibri"/>
                        <a:ea typeface="Calibri"/>
                        <a:cs typeface="Times New Roman"/>
                      </a:endParaRPr>
                    </a:p>
                  </a:txBody>
                  <a:tcPr marL="53931" marR="53931" marT="0" marB="0"/>
                </a:tc>
                <a:tc>
                  <a:txBody>
                    <a:bodyPr/>
                    <a:lstStyle/>
                    <a:p>
                      <a:pPr>
                        <a:lnSpc>
                          <a:spcPct val="115000"/>
                        </a:lnSpc>
                        <a:spcAft>
                          <a:spcPts val="1000"/>
                        </a:spcAft>
                      </a:pPr>
                      <a:r>
                        <a:rPr lang="fr-BE" sz="900" dirty="0">
                          <a:effectLst/>
                        </a:rPr>
                        <a:t>Chiffre clair !</a:t>
                      </a:r>
                    </a:p>
                    <a:p>
                      <a:pPr>
                        <a:lnSpc>
                          <a:spcPct val="115000"/>
                        </a:lnSpc>
                        <a:spcAft>
                          <a:spcPts val="1000"/>
                        </a:spcAft>
                      </a:pPr>
                      <a:endParaRPr lang="fr-BE" sz="900" dirty="0">
                        <a:effectLst/>
                        <a:latin typeface="Calibri"/>
                        <a:ea typeface="Calibri"/>
                        <a:cs typeface="Times New Roman"/>
                      </a:endParaRPr>
                    </a:p>
                  </a:txBody>
                  <a:tcPr marL="53931" marR="53931" marT="0" marB="0"/>
                </a:tc>
                <a:tc>
                  <a:txBody>
                    <a:bodyPr/>
                    <a:lstStyle/>
                    <a:p>
                      <a:pPr>
                        <a:lnSpc>
                          <a:spcPct val="115000"/>
                        </a:lnSpc>
                        <a:spcAft>
                          <a:spcPts val="1000"/>
                        </a:spcAft>
                      </a:pPr>
                      <a:r>
                        <a:rPr lang="fr-BE" sz="900" dirty="0">
                          <a:effectLst/>
                        </a:rPr>
                        <a:t> </a:t>
                      </a:r>
                      <a:r>
                        <a:rPr lang="fr-BE" sz="900" dirty="0" smtClean="0">
                          <a:solidFill>
                            <a:schemeClr val="tx1"/>
                          </a:solidFill>
                          <a:effectLst/>
                        </a:rPr>
                        <a:t>Chiffre!</a:t>
                      </a:r>
                      <a:endParaRPr lang="fr-BE" sz="900" dirty="0">
                        <a:solidFill>
                          <a:schemeClr val="tx1"/>
                        </a:solidFill>
                        <a:effectLst/>
                        <a:latin typeface="Calibri"/>
                        <a:ea typeface="Calibri"/>
                        <a:cs typeface="Times New Roman"/>
                      </a:endParaRPr>
                    </a:p>
                  </a:txBody>
                  <a:tcPr marL="53931" marR="53931" marT="0" marB="0"/>
                </a:tc>
                <a:tc>
                  <a:txBody>
                    <a:bodyPr/>
                    <a:lstStyle/>
                    <a:p>
                      <a:pPr>
                        <a:lnSpc>
                          <a:spcPct val="115000"/>
                        </a:lnSpc>
                        <a:spcAft>
                          <a:spcPts val="1000"/>
                        </a:spcAft>
                      </a:pPr>
                      <a:r>
                        <a:rPr lang="fr-BE" sz="900" dirty="0">
                          <a:effectLst/>
                        </a:rPr>
                        <a:t>Preuves </a:t>
                      </a:r>
                      <a:endParaRPr lang="fr-BE" sz="900" dirty="0">
                        <a:effectLst/>
                        <a:latin typeface="Calibri"/>
                        <a:ea typeface="Calibri"/>
                        <a:cs typeface="Times New Roman"/>
                      </a:endParaRPr>
                    </a:p>
                  </a:txBody>
                  <a:tcPr marL="53931" marR="53931" marT="0" marB="0"/>
                </a:tc>
                <a:extLst>
                  <a:ext uri="{0D108BD9-81ED-4DB2-BD59-A6C34878D82A}">
                    <a16:rowId xmlns="" xmlns:a16="http://schemas.microsoft.com/office/drawing/2014/main" val="10001"/>
                  </a:ext>
                </a:extLst>
              </a:tr>
            </a:tbl>
          </a:graphicData>
        </a:graphic>
      </p:graphicFrame>
      <p:sp>
        <p:nvSpPr>
          <p:cNvPr id="9" name="Rectangle 1"/>
          <p:cNvSpPr>
            <a:spLocks noChangeArrowheads="1"/>
          </p:cNvSpPr>
          <p:nvPr/>
        </p:nvSpPr>
        <p:spPr bwMode="auto">
          <a:xfrm>
            <a:off x="755576" y="2420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BE" altLang="fr-FR"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8943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Rapport </a:t>
            </a:r>
            <a:r>
              <a:rPr lang="nl-BE" dirty="0" err="1"/>
              <a:t>narratif</a:t>
            </a:r>
            <a:endParaRPr lang="nl-BE" dirty="0"/>
          </a:p>
        </p:txBody>
      </p:sp>
      <p:sp>
        <p:nvSpPr>
          <p:cNvPr id="3" name="Tijdelijke aanduiding voor inhoud 2"/>
          <p:cNvSpPr>
            <a:spLocks noGrp="1"/>
          </p:cNvSpPr>
          <p:nvPr>
            <p:ph idx="1"/>
          </p:nvPr>
        </p:nvSpPr>
        <p:spPr>
          <a:xfrm>
            <a:off x="1017844" y="1700808"/>
            <a:ext cx="6794515" cy="4680520"/>
          </a:xfrm>
        </p:spPr>
        <p:txBody>
          <a:bodyPr/>
          <a:lstStyle/>
          <a:p>
            <a:pPr marL="0" indent="0">
              <a:lnSpc>
                <a:spcPct val="100000"/>
              </a:lnSpc>
              <a:spcBef>
                <a:spcPts val="0"/>
              </a:spcBef>
              <a:buNone/>
            </a:pPr>
            <a:r>
              <a:rPr lang="fr-BE" sz="1100" u="sng" dirty="0">
                <a:solidFill>
                  <a:schemeClr val="accent4"/>
                </a:solidFill>
              </a:rPr>
              <a:t>Asile, C1, preuves : </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dirty="0">
                <a:solidFill>
                  <a:schemeClr val="accent4"/>
                </a:solidFill>
              </a:rPr>
              <a:t>1. Preuve du statut de la personne :</a:t>
            </a:r>
          </a:p>
          <a:p>
            <a:pPr>
              <a:lnSpc>
                <a:spcPct val="100000"/>
              </a:lnSpc>
              <a:spcBef>
                <a:spcPts val="0"/>
              </a:spcBef>
            </a:pPr>
            <a:r>
              <a:rPr lang="fr-BE" sz="1100" dirty="0">
                <a:solidFill>
                  <a:schemeClr val="accent4"/>
                </a:solidFill>
              </a:rPr>
              <a:t>Demandeur d’asile </a:t>
            </a:r>
            <a:r>
              <a:rPr lang="fr-BE" sz="1100" b="0" dirty="0">
                <a:solidFill>
                  <a:schemeClr val="accent4"/>
                </a:solidFill>
              </a:rPr>
              <a:t>: une annexe 26 très récente (datant de 6 mois au début de la participation au projet), si plus ancienne, elle doit être accompagnée de documents supplémentaires qui prouvent le séjour légal de la personne, tels que l’attestation d’immatriculation valable au moment au début de la participation au projet (c’est-à-dire lors de son premier contact personnel avec l’organisation).</a:t>
            </a:r>
          </a:p>
          <a:p>
            <a:pPr>
              <a:lnSpc>
                <a:spcPct val="100000"/>
              </a:lnSpc>
              <a:spcBef>
                <a:spcPts val="0"/>
              </a:spcBef>
            </a:pPr>
            <a:r>
              <a:rPr lang="fr-BE" sz="1100" dirty="0">
                <a:solidFill>
                  <a:schemeClr val="accent4"/>
                </a:solidFill>
              </a:rPr>
              <a:t>Réfugié reconnu </a:t>
            </a:r>
            <a:r>
              <a:rPr lang="fr-BE" sz="1100" b="0" dirty="0">
                <a:solidFill>
                  <a:schemeClr val="accent4"/>
                </a:solidFill>
              </a:rPr>
              <a:t>: décision de reconnaissance du statut de réfugié ou attestation de réfugié ou titre de séjour valable au début de la participation au projet (recto- verso)</a:t>
            </a:r>
          </a:p>
          <a:p>
            <a:pPr>
              <a:lnSpc>
                <a:spcPct val="100000"/>
              </a:lnSpc>
              <a:spcBef>
                <a:spcPts val="0"/>
              </a:spcBef>
            </a:pPr>
            <a:r>
              <a:rPr lang="fr-BE" sz="1100" dirty="0">
                <a:solidFill>
                  <a:schemeClr val="accent4"/>
                </a:solidFill>
              </a:rPr>
              <a:t>Protection subsidiaire </a:t>
            </a:r>
            <a:r>
              <a:rPr lang="fr-BE" sz="1100" b="0" dirty="0">
                <a:solidFill>
                  <a:schemeClr val="accent4"/>
                </a:solidFill>
              </a:rPr>
              <a:t>: décision d’octroi du statut de protection subsidiaire ET titre de séjour valable au début de la participation au projet .</a:t>
            </a:r>
          </a:p>
          <a:p>
            <a:pPr marL="0" indent="0">
              <a:lnSpc>
                <a:spcPct val="100000"/>
              </a:lnSpc>
              <a:spcBef>
                <a:spcPts val="0"/>
              </a:spcBef>
              <a:buNone/>
            </a:pPr>
            <a:r>
              <a:rPr lang="fr-BE" sz="1100" b="0" dirty="0">
                <a:solidFill>
                  <a:schemeClr val="accent4"/>
                </a:solidFill>
              </a:rPr>
              <a:t>! le statut doit être valable pendant la durée du projet (lorsque la personne rejoint le projet + une fois par an).</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dirty="0">
                <a:solidFill>
                  <a:schemeClr val="accent4"/>
                </a:solidFill>
              </a:rPr>
              <a:t>2. Preuve de sa participation à l’activité </a:t>
            </a:r>
            <a:r>
              <a:rPr lang="fr-BE" sz="1100" b="0" dirty="0">
                <a:solidFill>
                  <a:schemeClr val="accent4"/>
                </a:solidFill>
              </a:rPr>
              <a:t>: listes de présences signées, base de données + extraits signés.</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b="0" dirty="0">
                <a:solidFill>
                  <a:schemeClr val="accent4"/>
                </a:solidFill>
              </a:rPr>
              <a:t>!!! coupe proportionnelle si pas partie du groupe cible</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u="sng" dirty="0">
                <a:solidFill>
                  <a:schemeClr val="accent4"/>
                </a:solidFill>
              </a:rPr>
              <a:t>Asile, C3 , preuves : </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b="0" dirty="0">
                <a:solidFill>
                  <a:schemeClr val="accent4"/>
                </a:solidFill>
              </a:rPr>
              <a:t>Listes de présence </a:t>
            </a:r>
            <a:r>
              <a:rPr lang="fr-BE" sz="1100" dirty="0">
                <a:solidFill>
                  <a:schemeClr val="accent4"/>
                </a:solidFill>
              </a:rPr>
              <a:t>signées </a:t>
            </a:r>
            <a:r>
              <a:rPr lang="fr-BE" sz="1100" b="0" dirty="0">
                <a:solidFill>
                  <a:schemeClr val="accent4"/>
                </a:solidFill>
              </a:rPr>
              <a:t>par le bénéficiaire et par le formateur. Le </a:t>
            </a:r>
            <a:r>
              <a:rPr lang="fr-BE" sz="1100" dirty="0">
                <a:solidFill>
                  <a:schemeClr val="accent4"/>
                </a:solidFill>
              </a:rPr>
              <a:t>logo + phrase AMIF</a:t>
            </a:r>
            <a:r>
              <a:rPr lang="fr-BE" sz="1100" b="0" dirty="0">
                <a:solidFill>
                  <a:schemeClr val="accent4"/>
                </a:solidFill>
              </a:rPr>
              <a:t> </a:t>
            </a:r>
            <a:r>
              <a:rPr lang="fr-BE" sz="1100" b="0" dirty="0" smtClean="0">
                <a:solidFill>
                  <a:schemeClr val="accent4"/>
                </a:solidFill>
              </a:rPr>
              <a:t>doivent </a:t>
            </a:r>
            <a:r>
              <a:rPr lang="fr-BE" sz="1100" b="0" dirty="0">
                <a:solidFill>
                  <a:schemeClr val="accent4"/>
                </a:solidFill>
              </a:rPr>
              <a:t>figurer sur la liste.</a:t>
            </a: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endParaRPr lang="fr-BE" sz="1100" b="0" dirty="0">
              <a:solidFill>
                <a:schemeClr val="accent4"/>
              </a:solidFill>
            </a:endParaRPr>
          </a:p>
          <a:p>
            <a:pPr marL="0" indent="0">
              <a:lnSpc>
                <a:spcPct val="100000"/>
              </a:lnSpc>
              <a:spcBef>
                <a:spcPts val="0"/>
              </a:spcBef>
              <a:buNone/>
            </a:pPr>
            <a:r>
              <a:rPr lang="fr-BE" sz="1100" b="0" dirty="0">
                <a:solidFill>
                  <a:schemeClr val="accent4"/>
                </a:solidFill>
              </a:rPr>
              <a:t>!!! </a:t>
            </a:r>
            <a:r>
              <a:rPr lang="fr-BE" sz="1100" dirty="0">
                <a:solidFill>
                  <a:schemeClr val="accent4"/>
                </a:solidFill>
              </a:rPr>
              <a:t>Une personne compte une seule fois </a:t>
            </a:r>
            <a:r>
              <a:rPr lang="fr-BE" sz="1100" b="0" dirty="0">
                <a:solidFill>
                  <a:schemeClr val="accent4"/>
                </a:solidFill>
              </a:rPr>
              <a:t>même si elle a suivi plusieurs formations ou a été assistée à plusieurs reprises </a:t>
            </a:r>
            <a:r>
              <a:rPr lang="fr-BE" sz="1000" b="0" dirty="0">
                <a:solidFill>
                  <a:schemeClr val="accent4"/>
                </a:solidFill>
              </a:rPr>
              <a:t>!</a:t>
            </a:r>
          </a:p>
        </p:txBody>
      </p:sp>
      <p:sp>
        <p:nvSpPr>
          <p:cNvPr id="4" name="Tijdelijke aanduiding voor datum 3"/>
          <p:cNvSpPr>
            <a:spLocks noGrp="1"/>
          </p:cNvSpPr>
          <p:nvPr>
            <p:ph type="dt" sz="half" idx="10"/>
          </p:nvPr>
        </p:nvSpPr>
        <p:spPr/>
        <p:txBody>
          <a:bodyPr/>
          <a:lstStyle/>
          <a:p>
            <a:pPr>
              <a:defRPr/>
            </a:pPr>
            <a:fld id="{A04B3024-5EDB-4116-87D6-79BA6A904A36}" type="datetime1">
              <a:rPr lang="nl-BE" altLang="nl-BE" smtClean="0"/>
              <a:t>5/03/2018</a:t>
            </a:fld>
            <a:endParaRPr lang="fr-BE" altLang="nl-BE" dirty="0"/>
          </a:p>
        </p:txBody>
      </p:sp>
      <p:sp>
        <p:nvSpPr>
          <p:cNvPr id="7" name="Tijdelijke aanduiding voor dianummer 6"/>
          <p:cNvSpPr>
            <a:spLocks noGrp="1"/>
          </p:cNvSpPr>
          <p:nvPr>
            <p:ph type="sldNum" sz="quarter" idx="11"/>
          </p:nvPr>
        </p:nvSpPr>
        <p:spPr/>
        <p:txBody>
          <a:bodyPr/>
          <a:lstStyle/>
          <a:p>
            <a:pPr>
              <a:defRPr/>
            </a:pPr>
            <a:fld id="{85C6E6F3-F23C-4208-945D-9459BCB25F44}" type="slidenum">
              <a:rPr lang="nl-NL" altLang="nl-BE" smtClean="0"/>
              <a:pPr>
                <a:defRPr/>
              </a:pPr>
              <a:t>9</a:t>
            </a:fld>
            <a:endParaRPr lang="nl-NL" altLang="nl-BE"/>
          </a:p>
        </p:txBody>
      </p:sp>
      <p:grpSp>
        <p:nvGrpSpPr>
          <p:cNvPr id="10" name="Groep 9"/>
          <p:cNvGrpSpPr/>
          <p:nvPr/>
        </p:nvGrpSpPr>
        <p:grpSpPr>
          <a:xfrm>
            <a:off x="4043363" y="6035018"/>
            <a:ext cx="3523803" cy="704850"/>
            <a:chOff x="4043363" y="6035018"/>
            <a:chExt cx="3523803" cy="704850"/>
          </a:xfrm>
        </p:grpSpPr>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363" y="6035018"/>
              <a:ext cx="10572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p:cNvSpPr txBox="1"/>
            <p:nvPr/>
          </p:nvSpPr>
          <p:spPr>
            <a:xfrm>
              <a:off x="5118894" y="6085509"/>
              <a:ext cx="2448272" cy="553998"/>
            </a:xfrm>
            <a:prstGeom prst="rect">
              <a:avLst/>
            </a:prstGeom>
            <a:noFill/>
          </p:spPr>
          <p:txBody>
            <a:bodyPr wrap="square" rtlCol="0">
              <a:spAutoFit/>
            </a:bodyPr>
            <a:lstStyle/>
            <a:p>
              <a:pPr algn="l"/>
              <a:r>
                <a:rPr lang="en-US" sz="1000" dirty="0"/>
                <a:t>Supported by the Asylum, Migration and Integration Fund &amp; the Internal Security Fund</a:t>
              </a:r>
              <a:endParaRPr lang="fr-BE" sz="1000" dirty="0"/>
            </a:p>
          </p:txBody>
        </p:sp>
      </p:grpSp>
    </p:spTree>
    <p:extLst>
      <p:ext uri="{BB962C8B-B14F-4D97-AF65-F5344CB8AC3E}">
        <p14:creationId xmlns:p14="http://schemas.microsoft.com/office/powerpoint/2010/main" val="328943567"/>
      </p:ext>
    </p:extLst>
  </p:cSld>
  <p:clrMapOvr>
    <a:masterClrMapping/>
  </p:clrMapOvr>
</p:sld>
</file>

<file path=ppt/theme/theme1.xml><?xml version="1.0" encoding="utf-8"?>
<a:theme xmlns:a="http://schemas.openxmlformats.org/drawingml/2006/main" name="HOR_powerpoint">
  <a:themeElements>
    <a:clrScheme name="">
      <a:dk1>
        <a:srgbClr val="000000"/>
      </a:dk1>
      <a:lt1>
        <a:srgbClr val="FFFFFF"/>
      </a:lt1>
      <a:dk2>
        <a:srgbClr val="F0AC00"/>
      </a:dk2>
      <a:lt2>
        <a:srgbClr val="D47300"/>
      </a:lt2>
      <a:accent1>
        <a:srgbClr val="157F7D"/>
      </a:accent1>
      <a:accent2>
        <a:srgbClr val="063869"/>
      </a:accent2>
      <a:accent3>
        <a:srgbClr val="FFFFFF"/>
      </a:accent3>
      <a:accent4>
        <a:srgbClr val="000000"/>
      </a:accent4>
      <a:accent5>
        <a:srgbClr val="AAC0BF"/>
      </a:accent5>
      <a:accent6>
        <a:srgbClr val="05325E"/>
      </a:accent6>
      <a:hlink>
        <a:srgbClr val="435607"/>
      </a:hlink>
      <a:folHlink>
        <a:srgbClr val="8F001C"/>
      </a:folHlink>
    </a:clrScheme>
    <a:fontScheme name="Standaardontwerp">
      <a:majorFont>
        <a:latin typeface="Arial Narrow"/>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altLang="nl-B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altLang="nl-BE" sz="24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F0AC00"/>
        </a:dk2>
        <a:lt2>
          <a:srgbClr val="D47300"/>
        </a:lt2>
        <a:accent1>
          <a:srgbClr val="063869"/>
        </a:accent1>
        <a:accent2>
          <a:srgbClr val="157F7D"/>
        </a:accent2>
        <a:accent3>
          <a:srgbClr val="FFFFFF"/>
        </a:accent3>
        <a:accent4>
          <a:srgbClr val="000000"/>
        </a:accent4>
        <a:accent5>
          <a:srgbClr val="AAAEB9"/>
        </a:accent5>
        <a:accent6>
          <a:srgbClr val="127271"/>
        </a:accent6>
        <a:hlink>
          <a:srgbClr val="435607"/>
        </a:hlink>
        <a:folHlink>
          <a:srgbClr val="8F001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2746</Words>
  <Application>Microsoft Office PowerPoint</Application>
  <PresentationFormat>Affichage à l'écran (4:3)</PresentationFormat>
  <Paragraphs>386</Paragraphs>
  <Slides>30</Slides>
  <Notes>29</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HOR_powerpoint</vt:lpstr>
      <vt:lpstr>    </vt:lpstr>
      <vt:lpstr>Contenu:</vt:lpstr>
      <vt:lpstr>Rapport narratif</vt:lpstr>
      <vt:lpstr>Rapport narratif</vt:lpstr>
      <vt:lpstr>Rapport narratif</vt:lpstr>
      <vt:lpstr>Rapport narratif</vt:lpstr>
      <vt:lpstr>Rapport narratif</vt:lpstr>
      <vt:lpstr>Rapport narratif</vt:lpstr>
      <vt:lpstr>Rapport narratif</vt:lpstr>
      <vt:lpstr>Rapport narratif</vt:lpstr>
      <vt:lpstr>Rapport narratif</vt:lpstr>
      <vt:lpstr>Rapport narratif</vt:lpstr>
      <vt:lpstr>Rapport financier</vt:lpstr>
      <vt:lpstr>Rapport financier</vt:lpstr>
      <vt:lpstr>Rapport financier</vt:lpstr>
      <vt:lpstr>Rapport financier</vt:lpstr>
      <vt:lpstr>Rapport financier</vt:lpstr>
      <vt:lpstr>Rapport financier</vt:lpstr>
      <vt:lpstr>Rapport financier</vt:lpstr>
      <vt:lpstr>Rapport financier</vt:lpstr>
      <vt:lpstr>Rapport financier</vt:lpstr>
      <vt:lpstr>Rapport financier</vt:lpstr>
      <vt:lpstr>Rapport financier</vt:lpstr>
      <vt:lpstr>Rapport financier</vt:lpstr>
      <vt:lpstr>Rapport financier</vt:lpstr>
      <vt:lpstr>Rapport financier</vt:lpstr>
      <vt:lpstr>Rapport financier</vt:lpstr>
      <vt:lpstr>Rapport financier</vt:lpstr>
      <vt:lpstr>Rapport financier</vt:lpstr>
      <vt:lpstr>Rapport narratif &amp; financier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Séance d'information/Infosessie 05/03/2018</dc:title>
  <dc:creator>Irzycka Magdalena</dc:creator>
  <cp:lastModifiedBy>IBZ</cp:lastModifiedBy>
  <cp:revision>81</cp:revision>
  <cp:lastPrinted>2018-03-05T12:47:32Z</cp:lastPrinted>
  <dcterms:created xsi:type="dcterms:W3CDTF">2018-03-01T13:00:39Z</dcterms:created>
  <dcterms:modified xsi:type="dcterms:W3CDTF">2018-03-05T12:48:31Z</dcterms:modified>
</cp:coreProperties>
</file>