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256" r:id="rId6"/>
    <p:sldId id="271" r:id="rId7"/>
    <p:sldId id="285" r:id="rId8"/>
    <p:sldId id="277" r:id="rId9"/>
    <p:sldId id="278" r:id="rId10"/>
    <p:sldId id="279" r:id="rId11"/>
    <p:sldId id="280" r:id="rId12"/>
    <p:sldId id="292" r:id="rId13"/>
    <p:sldId id="294" r:id="rId14"/>
    <p:sldId id="295" r:id="rId15"/>
    <p:sldId id="296" r:id="rId16"/>
    <p:sldId id="281" r:id="rId17"/>
    <p:sldId id="275" r:id="rId18"/>
    <p:sldId id="312" r:id="rId19"/>
    <p:sldId id="310" r:id="rId20"/>
    <p:sldId id="287" r:id="rId21"/>
    <p:sldId id="305" r:id="rId22"/>
    <p:sldId id="303" r:id="rId23"/>
    <p:sldId id="286" r:id="rId24"/>
    <p:sldId id="274" r:id="rId25"/>
    <p:sldId id="273" r:id="rId26"/>
    <p:sldId id="289" r:id="rId27"/>
    <p:sldId id="290" r:id="rId28"/>
    <p:sldId id="306" r:id="rId29"/>
    <p:sldId id="307" r:id="rId30"/>
    <p:sldId id="309" r:id="rId31"/>
    <p:sldId id="308" r:id="rId32"/>
    <p:sldId id="311" r:id="rId33"/>
  </p:sldIdLst>
  <p:sldSz cx="9144000" cy="6858000" type="screen4x3"/>
  <p:notesSz cx="6797675" cy="9926638"/>
  <p:defaultTextStyle>
    <a:defPPr>
      <a:defRPr lang="nl-NL"/>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45E"/>
    <a:srgbClr val="D2D2C6"/>
    <a:srgbClr val="B2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75" autoAdjust="0"/>
  </p:normalViewPr>
  <p:slideViewPr>
    <p:cSldViewPr>
      <p:cViewPr>
        <p:scale>
          <a:sx n="77" d="100"/>
          <a:sy n="77" d="100"/>
        </p:scale>
        <p:origin x="-1170" y="-1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70448-930F-4A81-AF53-E76B6101695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BE"/>
        </a:p>
      </dgm:t>
    </dgm:pt>
    <dgm:pt modelId="{66B8989A-C538-4FA6-ACFD-483A2D8A57DB}">
      <dgm:prSet phldrT="[Tekst]" custT="1"/>
      <dgm:spPr/>
      <dgm:t>
        <a:bodyPr/>
        <a:lstStyle/>
        <a:p>
          <a:r>
            <a:rPr lang="nl-BE" sz="1600" dirty="0" smtClean="0"/>
            <a:t>AM (+</a:t>
          </a:r>
          <a:r>
            <a:rPr lang="nl-BE" sz="1600" dirty="0" err="1" smtClean="0"/>
            <a:t>annexes</a:t>
          </a:r>
          <a:r>
            <a:rPr lang="nl-BE" sz="1600" dirty="0" smtClean="0"/>
            <a:t>!)</a:t>
          </a:r>
          <a:endParaRPr lang="fr-BE" sz="1600" dirty="0"/>
        </a:p>
      </dgm:t>
    </dgm:pt>
    <dgm:pt modelId="{EEE465E8-712D-4262-9578-20FB8A1F23D7}" type="parTrans" cxnId="{85A867C7-2D0D-4450-B9B4-321EB3F86B84}">
      <dgm:prSet/>
      <dgm:spPr/>
      <dgm:t>
        <a:bodyPr/>
        <a:lstStyle/>
        <a:p>
          <a:endParaRPr lang="fr-BE"/>
        </a:p>
      </dgm:t>
    </dgm:pt>
    <dgm:pt modelId="{B55A1AE1-79E8-407C-AFF5-848A7950867F}" type="sibTrans" cxnId="{85A867C7-2D0D-4450-B9B4-321EB3F86B84}">
      <dgm:prSet/>
      <dgm:spPr/>
      <dgm:t>
        <a:bodyPr/>
        <a:lstStyle/>
        <a:p>
          <a:endParaRPr lang="fr-BE"/>
        </a:p>
      </dgm:t>
    </dgm:pt>
    <dgm:pt modelId="{0F794E01-8CB0-4CCD-99DD-52198BB98EAE}">
      <dgm:prSet phldrT="[Tekst]" custT="1"/>
      <dgm:spPr/>
      <dgm:t>
        <a:bodyPr/>
        <a:lstStyle/>
        <a:p>
          <a:r>
            <a:rPr lang="nl-BE" sz="1600" dirty="0" smtClean="0"/>
            <a:t>Fiche de </a:t>
          </a:r>
          <a:r>
            <a:rPr lang="nl-BE" sz="1600" dirty="0" err="1" smtClean="0"/>
            <a:t>projet</a:t>
          </a:r>
          <a:endParaRPr lang="fr-BE" sz="1600" dirty="0"/>
        </a:p>
      </dgm:t>
    </dgm:pt>
    <dgm:pt modelId="{721CDBB2-23B7-4E37-A230-9F82E9EC9B43}" type="parTrans" cxnId="{4A7D648D-5F5B-41AB-8E3B-FA66DB134E17}">
      <dgm:prSet/>
      <dgm:spPr/>
      <dgm:t>
        <a:bodyPr/>
        <a:lstStyle/>
        <a:p>
          <a:endParaRPr lang="fr-BE"/>
        </a:p>
      </dgm:t>
    </dgm:pt>
    <dgm:pt modelId="{8BB90869-19E0-4653-A8EF-D9C7435BFDEC}" type="sibTrans" cxnId="{4A7D648D-5F5B-41AB-8E3B-FA66DB134E17}">
      <dgm:prSet/>
      <dgm:spPr/>
      <dgm:t>
        <a:bodyPr/>
        <a:lstStyle/>
        <a:p>
          <a:endParaRPr lang="fr-BE"/>
        </a:p>
      </dgm:t>
    </dgm:pt>
    <dgm:pt modelId="{AE74F9F0-D0AC-45D8-910D-5C15134AC7A1}">
      <dgm:prSet phldrT="[Tekst]" custT="1"/>
      <dgm:spPr/>
      <dgm:t>
        <a:bodyPr/>
        <a:lstStyle/>
        <a:p>
          <a:r>
            <a:rPr lang="nl-BE" sz="1600" dirty="0" smtClean="0"/>
            <a:t>Fiche </a:t>
          </a:r>
          <a:r>
            <a:rPr lang="nl-BE" sz="1600" dirty="0" err="1" smtClean="0"/>
            <a:t>budgétaire</a:t>
          </a:r>
          <a:endParaRPr lang="fr-BE" sz="1600" dirty="0"/>
        </a:p>
      </dgm:t>
    </dgm:pt>
    <dgm:pt modelId="{301CB677-C256-4925-8BBD-9924A3FA9B4A}" type="parTrans" cxnId="{74A4B77B-556D-4151-A845-4874BDA612F0}">
      <dgm:prSet/>
      <dgm:spPr/>
      <dgm:t>
        <a:bodyPr/>
        <a:lstStyle/>
        <a:p>
          <a:endParaRPr lang="fr-BE"/>
        </a:p>
      </dgm:t>
    </dgm:pt>
    <dgm:pt modelId="{7CDC0913-3809-4451-A788-B4BAEF9A5589}" type="sibTrans" cxnId="{74A4B77B-556D-4151-A845-4874BDA612F0}">
      <dgm:prSet/>
      <dgm:spPr/>
      <dgm:t>
        <a:bodyPr/>
        <a:lstStyle/>
        <a:p>
          <a:endParaRPr lang="fr-BE"/>
        </a:p>
      </dgm:t>
    </dgm:pt>
    <dgm:pt modelId="{6F977236-ABC9-4E76-9A40-8068A37A2195}">
      <dgm:prSet custT="1"/>
      <dgm:spPr/>
      <dgm:t>
        <a:bodyPr/>
        <a:lstStyle/>
        <a:p>
          <a:r>
            <a:rPr lang="nl-BE" sz="1600" dirty="0" err="1" smtClean="0"/>
            <a:t>Règles</a:t>
          </a:r>
          <a:r>
            <a:rPr lang="nl-BE" sz="1600" dirty="0" smtClean="0"/>
            <a:t> </a:t>
          </a:r>
          <a:r>
            <a:rPr lang="nl-BE" sz="1600" dirty="0" err="1" smtClean="0"/>
            <a:t>d’éligibilité</a:t>
          </a:r>
          <a:endParaRPr lang="fr-BE" sz="1600" dirty="0"/>
        </a:p>
      </dgm:t>
    </dgm:pt>
    <dgm:pt modelId="{6F490AEC-D7F6-45AB-82A9-FDFF01BC0B59}" type="parTrans" cxnId="{B514696F-A6AF-4129-8A2D-A599B0B33145}">
      <dgm:prSet/>
      <dgm:spPr/>
      <dgm:t>
        <a:bodyPr/>
        <a:lstStyle/>
        <a:p>
          <a:endParaRPr lang="fr-BE"/>
        </a:p>
      </dgm:t>
    </dgm:pt>
    <dgm:pt modelId="{414BB7F7-3E88-48D5-A358-99524CE69433}" type="sibTrans" cxnId="{B514696F-A6AF-4129-8A2D-A599B0B33145}">
      <dgm:prSet/>
      <dgm:spPr/>
      <dgm:t>
        <a:bodyPr/>
        <a:lstStyle/>
        <a:p>
          <a:endParaRPr lang="fr-BE"/>
        </a:p>
      </dgm:t>
    </dgm:pt>
    <dgm:pt modelId="{DC09FD1D-91CE-4E3A-9100-BE7C02FB8A30}" type="pres">
      <dgm:prSet presAssocID="{2AF70448-930F-4A81-AF53-E76B61016956}" presName="diagram" presStyleCnt="0">
        <dgm:presLayoutVars>
          <dgm:chPref val="1"/>
          <dgm:dir/>
          <dgm:animOne val="branch"/>
          <dgm:animLvl val="lvl"/>
          <dgm:resizeHandles val="exact"/>
        </dgm:presLayoutVars>
      </dgm:prSet>
      <dgm:spPr/>
      <dgm:t>
        <a:bodyPr/>
        <a:lstStyle/>
        <a:p>
          <a:endParaRPr lang="fr-BE"/>
        </a:p>
      </dgm:t>
    </dgm:pt>
    <dgm:pt modelId="{7B399B3E-2E11-4F37-889E-347472D11BF1}" type="pres">
      <dgm:prSet presAssocID="{66B8989A-C538-4FA6-ACFD-483A2D8A57DB}" presName="root1" presStyleCnt="0"/>
      <dgm:spPr/>
    </dgm:pt>
    <dgm:pt modelId="{B16384F7-78DC-4D8A-AD65-7A34B62B7E2C}" type="pres">
      <dgm:prSet presAssocID="{66B8989A-C538-4FA6-ACFD-483A2D8A57DB}" presName="LevelOneTextNode" presStyleLbl="node0" presStyleIdx="0" presStyleCnt="1" custLinFactNeighborX="2345" custLinFactNeighborY="-3109">
        <dgm:presLayoutVars>
          <dgm:chPref val="3"/>
        </dgm:presLayoutVars>
      </dgm:prSet>
      <dgm:spPr/>
      <dgm:t>
        <a:bodyPr/>
        <a:lstStyle/>
        <a:p>
          <a:endParaRPr lang="fr-BE"/>
        </a:p>
      </dgm:t>
    </dgm:pt>
    <dgm:pt modelId="{B44DF0DA-8B23-4449-BCB8-9D5F48497263}" type="pres">
      <dgm:prSet presAssocID="{66B8989A-C538-4FA6-ACFD-483A2D8A57DB}" presName="level2hierChild" presStyleCnt="0"/>
      <dgm:spPr/>
    </dgm:pt>
    <dgm:pt modelId="{E5B23FBD-02F2-4B7A-8581-5292AD8CB37C}" type="pres">
      <dgm:prSet presAssocID="{721CDBB2-23B7-4E37-A230-9F82E9EC9B43}" presName="conn2-1" presStyleLbl="parChTrans1D2" presStyleIdx="0" presStyleCnt="3"/>
      <dgm:spPr/>
      <dgm:t>
        <a:bodyPr/>
        <a:lstStyle/>
        <a:p>
          <a:endParaRPr lang="fr-BE"/>
        </a:p>
      </dgm:t>
    </dgm:pt>
    <dgm:pt modelId="{CE799C47-32CC-417C-9A9F-20AAA5AC12D3}" type="pres">
      <dgm:prSet presAssocID="{721CDBB2-23B7-4E37-A230-9F82E9EC9B43}" presName="connTx" presStyleLbl="parChTrans1D2" presStyleIdx="0" presStyleCnt="3"/>
      <dgm:spPr/>
      <dgm:t>
        <a:bodyPr/>
        <a:lstStyle/>
        <a:p>
          <a:endParaRPr lang="fr-BE"/>
        </a:p>
      </dgm:t>
    </dgm:pt>
    <dgm:pt modelId="{60C632BD-785B-4CEB-BF27-8ADBD7189AA9}" type="pres">
      <dgm:prSet presAssocID="{0F794E01-8CB0-4CCD-99DD-52198BB98EAE}" presName="root2" presStyleCnt="0"/>
      <dgm:spPr/>
    </dgm:pt>
    <dgm:pt modelId="{9F56AA67-D143-4805-AB0E-95076BBCDF81}" type="pres">
      <dgm:prSet presAssocID="{0F794E01-8CB0-4CCD-99DD-52198BB98EAE}" presName="LevelTwoTextNode" presStyleLbl="node2" presStyleIdx="0" presStyleCnt="3">
        <dgm:presLayoutVars>
          <dgm:chPref val="3"/>
        </dgm:presLayoutVars>
      </dgm:prSet>
      <dgm:spPr/>
      <dgm:t>
        <a:bodyPr/>
        <a:lstStyle/>
        <a:p>
          <a:endParaRPr lang="fr-BE"/>
        </a:p>
      </dgm:t>
    </dgm:pt>
    <dgm:pt modelId="{3BF06D5F-1601-4583-BBD8-0EA16488051C}" type="pres">
      <dgm:prSet presAssocID="{0F794E01-8CB0-4CCD-99DD-52198BB98EAE}" presName="level3hierChild" presStyleCnt="0"/>
      <dgm:spPr/>
    </dgm:pt>
    <dgm:pt modelId="{114AA4A4-8471-4777-8375-68538934607F}" type="pres">
      <dgm:prSet presAssocID="{301CB677-C256-4925-8BBD-9924A3FA9B4A}" presName="conn2-1" presStyleLbl="parChTrans1D2" presStyleIdx="1" presStyleCnt="3"/>
      <dgm:spPr/>
      <dgm:t>
        <a:bodyPr/>
        <a:lstStyle/>
        <a:p>
          <a:endParaRPr lang="fr-BE"/>
        </a:p>
      </dgm:t>
    </dgm:pt>
    <dgm:pt modelId="{A6C91F1D-4D1E-4A37-9245-F91F85F9B9F1}" type="pres">
      <dgm:prSet presAssocID="{301CB677-C256-4925-8BBD-9924A3FA9B4A}" presName="connTx" presStyleLbl="parChTrans1D2" presStyleIdx="1" presStyleCnt="3"/>
      <dgm:spPr/>
      <dgm:t>
        <a:bodyPr/>
        <a:lstStyle/>
        <a:p>
          <a:endParaRPr lang="fr-BE"/>
        </a:p>
      </dgm:t>
    </dgm:pt>
    <dgm:pt modelId="{AD0E99A3-B93F-4419-9971-AA6D99FB4C43}" type="pres">
      <dgm:prSet presAssocID="{AE74F9F0-D0AC-45D8-910D-5C15134AC7A1}" presName="root2" presStyleCnt="0"/>
      <dgm:spPr/>
    </dgm:pt>
    <dgm:pt modelId="{C39D0632-D3F1-41E7-AA95-EC45C7E26D89}" type="pres">
      <dgm:prSet presAssocID="{AE74F9F0-D0AC-45D8-910D-5C15134AC7A1}" presName="LevelTwoTextNode" presStyleLbl="node2" presStyleIdx="1" presStyleCnt="3">
        <dgm:presLayoutVars>
          <dgm:chPref val="3"/>
        </dgm:presLayoutVars>
      </dgm:prSet>
      <dgm:spPr/>
      <dgm:t>
        <a:bodyPr/>
        <a:lstStyle/>
        <a:p>
          <a:endParaRPr lang="fr-BE"/>
        </a:p>
      </dgm:t>
    </dgm:pt>
    <dgm:pt modelId="{E8185728-87FF-4D64-AFD1-D4866E5221AB}" type="pres">
      <dgm:prSet presAssocID="{AE74F9F0-D0AC-45D8-910D-5C15134AC7A1}" presName="level3hierChild" presStyleCnt="0"/>
      <dgm:spPr/>
    </dgm:pt>
    <dgm:pt modelId="{2C468AC1-429F-4044-BE26-E7E43EDB5B93}" type="pres">
      <dgm:prSet presAssocID="{6F490AEC-D7F6-45AB-82A9-FDFF01BC0B59}" presName="conn2-1" presStyleLbl="parChTrans1D2" presStyleIdx="2" presStyleCnt="3"/>
      <dgm:spPr/>
      <dgm:t>
        <a:bodyPr/>
        <a:lstStyle/>
        <a:p>
          <a:endParaRPr lang="fr-BE"/>
        </a:p>
      </dgm:t>
    </dgm:pt>
    <dgm:pt modelId="{0CE539DC-127A-4A8A-9B2C-BAFBC0C30727}" type="pres">
      <dgm:prSet presAssocID="{6F490AEC-D7F6-45AB-82A9-FDFF01BC0B59}" presName="connTx" presStyleLbl="parChTrans1D2" presStyleIdx="2" presStyleCnt="3"/>
      <dgm:spPr/>
      <dgm:t>
        <a:bodyPr/>
        <a:lstStyle/>
        <a:p>
          <a:endParaRPr lang="fr-BE"/>
        </a:p>
      </dgm:t>
    </dgm:pt>
    <dgm:pt modelId="{0085FDCE-1761-4F62-B29B-F24BB3167ED8}" type="pres">
      <dgm:prSet presAssocID="{6F977236-ABC9-4E76-9A40-8068A37A2195}" presName="root2" presStyleCnt="0"/>
      <dgm:spPr/>
    </dgm:pt>
    <dgm:pt modelId="{CF24E1FE-2FB5-4F4B-99EC-8E36E642B26E}" type="pres">
      <dgm:prSet presAssocID="{6F977236-ABC9-4E76-9A40-8068A37A2195}" presName="LevelTwoTextNode" presStyleLbl="node2" presStyleIdx="2" presStyleCnt="3">
        <dgm:presLayoutVars>
          <dgm:chPref val="3"/>
        </dgm:presLayoutVars>
      </dgm:prSet>
      <dgm:spPr/>
      <dgm:t>
        <a:bodyPr/>
        <a:lstStyle/>
        <a:p>
          <a:endParaRPr lang="fr-BE"/>
        </a:p>
      </dgm:t>
    </dgm:pt>
    <dgm:pt modelId="{78F89389-278E-4E90-83A0-3BE5D5D739BF}" type="pres">
      <dgm:prSet presAssocID="{6F977236-ABC9-4E76-9A40-8068A37A2195}" presName="level3hierChild" presStyleCnt="0"/>
      <dgm:spPr/>
    </dgm:pt>
  </dgm:ptLst>
  <dgm:cxnLst>
    <dgm:cxn modelId="{AC75551C-DF5C-4E01-BB7A-DC890F3ED3A1}" type="presOf" srcId="{721CDBB2-23B7-4E37-A230-9F82E9EC9B43}" destId="{E5B23FBD-02F2-4B7A-8581-5292AD8CB37C}" srcOrd="0" destOrd="0" presId="urn:microsoft.com/office/officeart/2005/8/layout/hierarchy2"/>
    <dgm:cxn modelId="{B514696F-A6AF-4129-8A2D-A599B0B33145}" srcId="{66B8989A-C538-4FA6-ACFD-483A2D8A57DB}" destId="{6F977236-ABC9-4E76-9A40-8068A37A2195}" srcOrd="2" destOrd="0" parTransId="{6F490AEC-D7F6-45AB-82A9-FDFF01BC0B59}" sibTransId="{414BB7F7-3E88-48D5-A358-99524CE69433}"/>
    <dgm:cxn modelId="{A3BCCCBD-A99C-42C5-90F3-7CFD5E549577}" type="presOf" srcId="{0F794E01-8CB0-4CCD-99DD-52198BB98EAE}" destId="{9F56AA67-D143-4805-AB0E-95076BBCDF81}" srcOrd="0" destOrd="0" presId="urn:microsoft.com/office/officeart/2005/8/layout/hierarchy2"/>
    <dgm:cxn modelId="{74A4B77B-556D-4151-A845-4874BDA612F0}" srcId="{66B8989A-C538-4FA6-ACFD-483A2D8A57DB}" destId="{AE74F9F0-D0AC-45D8-910D-5C15134AC7A1}" srcOrd="1" destOrd="0" parTransId="{301CB677-C256-4925-8BBD-9924A3FA9B4A}" sibTransId="{7CDC0913-3809-4451-A788-B4BAEF9A5589}"/>
    <dgm:cxn modelId="{526F7269-8674-4545-A633-57A65B7B618E}" type="presOf" srcId="{301CB677-C256-4925-8BBD-9924A3FA9B4A}" destId="{114AA4A4-8471-4777-8375-68538934607F}" srcOrd="0" destOrd="0" presId="urn:microsoft.com/office/officeart/2005/8/layout/hierarchy2"/>
    <dgm:cxn modelId="{5A108A4B-A4A0-41A8-9931-7FC00949EB2B}" type="presOf" srcId="{721CDBB2-23B7-4E37-A230-9F82E9EC9B43}" destId="{CE799C47-32CC-417C-9A9F-20AAA5AC12D3}" srcOrd="1" destOrd="0" presId="urn:microsoft.com/office/officeart/2005/8/layout/hierarchy2"/>
    <dgm:cxn modelId="{49E3472B-AB37-441E-919B-B19E9AC6A600}" type="presOf" srcId="{6F490AEC-D7F6-45AB-82A9-FDFF01BC0B59}" destId="{0CE539DC-127A-4A8A-9B2C-BAFBC0C30727}" srcOrd="1" destOrd="0" presId="urn:microsoft.com/office/officeart/2005/8/layout/hierarchy2"/>
    <dgm:cxn modelId="{85A867C7-2D0D-4450-B9B4-321EB3F86B84}" srcId="{2AF70448-930F-4A81-AF53-E76B61016956}" destId="{66B8989A-C538-4FA6-ACFD-483A2D8A57DB}" srcOrd="0" destOrd="0" parTransId="{EEE465E8-712D-4262-9578-20FB8A1F23D7}" sibTransId="{B55A1AE1-79E8-407C-AFF5-848A7950867F}"/>
    <dgm:cxn modelId="{94DE7673-3DBB-428D-8399-BF2194019964}" type="presOf" srcId="{6F490AEC-D7F6-45AB-82A9-FDFF01BC0B59}" destId="{2C468AC1-429F-4044-BE26-E7E43EDB5B93}" srcOrd="0" destOrd="0" presId="urn:microsoft.com/office/officeart/2005/8/layout/hierarchy2"/>
    <dgm:cxn modelId="{4353A8D4-40D1-4EB2-A517-04472C1075CA}" type="presOf" srcId="{301CB677-C256-4925-8BBD-9924A3FA9B4A}" destId="{A6C91F1D-4D1E-4A37-9245-F91F85F9B9F1}" srcOrd="1" destOrd="0" presId="urn:microsoft.com/office/officeart/2005/8/layout/hierarchy2"/>
    <dgm:cxn modelId="{BF079447-4588-4000-9AC7-91D2B45C4DAE}" type="presOf" srcId="{6F977236-ABC9-4E76-9A40-8068A37A2195}" destId="{CF24E1FE-2FB5-4F4B-99EC-8E36E642B26E}" srcOrd="0" destOrd="0" presId="urn:microsoft.com/office/officeart/2005/8/layout/hierarchy2"/>
    <dgm:cxn modelId="{102C2922-CC13-4955-9C32-EC11FE0CDAF0}" type="presOf" srcId="{2AF70448-930F-4A81-AF53-E76B61016956}" destId="{DC09FD1D-91CE-4E3A-9100-BE7C02FB8A30}" srcOrd="0" destOrd="0" presId="urn:microsoft.com/office/officeart/2005/8/layout/hierarchy2"/>
    <dgm:cxn modelId="{4A7D648D-5F5B-41AB-8E3B-FA66DB134E17}" srcId="{66B8989A-C538-4FA6-ACFD-483A2D8A57DB}" destId="{0F794E01-8CB0-4CCD-99DD-52198BB98EAE}" srcOrd="0" destOrd="0" parTransId="{721CDBB2-23B7-4E37-A230-9F82E9EC9B43}" sibTransId="{8BB90869-19E0-4653-A8EF-D9C7435BFDEC}"/>
    <dgm:cxn modelId="{E428E487-2C79-4146-BCA3-5F65E8F73FF9}" type="presOf" srcId="{66B8989A-C538-4FA6-ACFD-483A2D8A57DB}" destId="{B16384F7-78DC-4D8A-AD65-7A34B62B7E2C}" srcOrd="0" destOrd="0" presId="urn:microsoft.com/office/officeart/2005/8/layout/hierarchy2"/>
    <dgm:cxn modelId="{E4C42F81-3DFF-4367-A5C8-7A59C1FF3776}" type="presOf" srcId="{AE74F9F0-D0AC-45D8-910D-5C15134AC7A1}" destId="{C39D0632-D3F1-41E7-AA95-EC45C7E26D89}" srcOrd="0" destOrd="0" presId="urn:microsoft.com/office/officeart/2005/8/layout/hierarchy2"/>
    <dgm:cxn modelId="{2E7642B5-3BB9-4449-8158-C806EFE151DB}" type="presParOf" srcId="{DC09FD1D-91CE-4E3A-9100-BE7C02FB8A30}" destId="{7B399B3E-2E11-4F37-889E-347472D11BF1}" srcOrd="0" destOrd="0" presId="urn:microsoft.com/office/officeart/2005/8/layout/hierarchy2"/>
    <dgm:cxn modelId="{A8975DD5-9886-4ACF-B301-B2AD96F301A4}" type="presParOf" srcId="{7B399B3E-2E11-4F37-889E-347472D11BF1}" destId="{B16384F7-78DC-4D8A-AD65-7A34B62B7E2C}" srcOrd="0" destOrd="0" presId="urn:microsoft.com/office/officeart/2005/8/layout/hierarchy2"/>
    <dgm:cxn modelId="{48AB62EF-BB5B-4F5D-9558-3AB84EF6F5E5}" type="presParOf" srcId="{7B399B3E-2E11-4F37-889E-347472D11BF1}" destId="{B44DF0DA-8B23-4449-BCB8-9D5F48497263}" srcOrd="1" destOrd="0" presId="urn:microsoft.com/office/officeart/2005/8/layout/hierarchy2"/>
    <dgm:cxn modelId="{7B6A61A3-CA7A-4083-AF08-CA4AF80C2B7D}" type="presParOf" srcId="{B44DF0DA-8B23-4449-BCB8-9D5F48497263}" destId="{E5B23FBD-02F2-4B7A-8581-5292AD8CB37C}" srcOrd="0" destOrd="0" presId="urn:microsoft.com/office/officeart/2005/8/layout/hierarchy2"/>
    <dgm:cxn modelId="{8DF0E03B-5CE1-4772-94AB-BE19F7E3E4C2}" type="presParOf" srcId="{E5B23FBD-02F2-4B7A-8581-5292AD8CB37C}" destId="{CE799C47-32CC-417C-9A9F-20AAA5AC12D3}" srcOrd="0" destOrd="0" presId="urn:microsoft.com/office/officeart/2005/8/layout/hierarchy2"/>
    <dgm:cxn modelId="{621033BE-F1A7-459E-84F1-5972E777B22C}" type="presParOf" srcId="{B44DF0DA-8B23-4449-BCB8-9D5F48497263}" destId="{60C632BD-785B-4CEB-BF27-8ADBD7189AA9}" srcOrd="1" destOrd="0" presId="urn:microsoft.com/office/officeart/2005/8/layout/hierarchy2"/>
    <dgm:cxn modelId="{B47EC6B8-41A8-4B5B-BCD3-1A67531B80CF}" type="presParOf" srcId="{60C632BD-785B-4CEB-BF27-8ADBD7189AA9}" destId="{9F56AA67-D143-4805-AB0E-95076BBCDF81}" srcOrd="0" destOrd="0" presId="urn:microsoft.com/office/officeart/2005/8/layout/hierarchy2"/>
    <dgm:cxn modelId="{41AF8FA6-17DD-4267-83C1-4B691B5C7087}" type="presParOf" srcId="{60C632BD-785B-4CEB-BF27-8ADBD7189AA9}" destId="{3BF06D5F-1601-4583-BBD8-0EA16488051C}" srcOrd="1" destOrd="0" presId="urn:microsoft.com/office/officeart/2005/8/layout/hierarchy2"/>
    <dgm:cxn modelId="{54BE4EFA-50D5-4201-82CC-8D2C5094F002}" type="presParOf" srcId="{B44DF0DA-8B23-4449-BCB8-9D5F48497263}" destId="{114AA4A4-8471-4777-8375-68538934607F}" srcOrd="2" destOrd="0" presId="urn:microsoft.com/office/officeart/2005/8/layout/hierarchy2"/>
    <dgm:cxn modelId="{0BA9806F-A339-49A5-AB26-0764E82C2032}" type="presParOf" srcId="{114AA4A4-8471-4777-8375-68538934607F}" destId="{A6C91F1D-4D1E-4A37-9245-F91F85F9B9F1}" srcOrd="0" destOrd="0" presId="urn:microsoft.com/office/officeart/2005/8/layout/hierarchy2"/>
    <dgm:cxn modelId="{F8AB074D-EFC7-48C8-99B7-26E3AB2CFE34}" type="presParOf" srcId="{B44DF0DA-8B23-4449-BCB8-9D5F48497263}" destId="{AD0E99A3-B93F-4419-9971-AA6D99FB4C43}" srcOrd="3" destOrd="0" presId="urn:microsoft.com/office/officeart/2005/8/layout/hierarchy2"/>
    <dgm:cxn modelId="{D5FDEBC1-C6EF-4DE4-8AAD-D9EC2E241661}" type="presParOf" srcId="{AD0E99A3-B93F-4419-9971-AA6D99FB4C43}" destId="{C39D0632-D3F1-41E7-AA95-EC45C7E26D89}" srcOrd="0" destOrd="0" presId="urn:microsoft.com/office/officeart/2005/8/layout/hierarchy2"/>
    <dgm:cxn modelId="{63278D13-2C5F-4966-8265-FB99B24F9825}" type="presParOf" srcId="{AD0E99A3-B93F-4419-9971-AA6D99FB4C43}" destId="{E8185728-87FF-4D64-AFD1-D4866E5221AB}" srcOrd="1" destOrd="0" presId="urn:microsoft.com/office/officeart/2005/8/layout/hierarchy2"/>
    <dgm:cxn modelId="{79AAEB15-0B25-43E6-B81B-435AAD030884}" type="presParOf" srcId="{B44DF0DA-8B23-4449-BCB8-9D5F48497263}" destId="{2C468AC1-429F-4044-BE26-E7E43EDB5B93}" srcOrd="4" destOrd="0" presId="urn:microsoft.com/office/officeart/2005/8/layout/hierarchy2"/>
    <dgm:cxn modelId="{E8AF7615-3023-4A9E-BBDB-4DE8BD84BD77}" type="presParOf" srcId="{2C468AC1-429F-4044-BE26-E7E43EDB5B93}" destId="{0CE539DC-127A-4A8A-9B2C-BAFBC0C30727}" srcOrd="0" destOrd="0" presId="urn:microsoft.com/office/officeart/2005/8/layout/hierarchy2"/>
    <dgm:cxn modelId="{2C8D14DC-E418-48D8-BAA2-FED51D8B544D}" type="presParOf" srcId="{B44DF0DA-8B23-4449-BCB8-9D5F48497263}" destId="{0085FDCE-1761-4F62-B29B-F24BB3167ED8}" srcOrd="5" destOrd="0" presId="urn:microsoft.com/office/officeart/2005/8/layout/hierarchy2"/>
    <dgm:cxn modelId="{74A708FB-CC51-4E57-8FFF-C5D7B085A070}" type="presParOf" srcId="{0085FDCE-1761-4F62-B29B-F24BB3167ED8}" destId="{CF24E1FE-2FB5-4F4B-99EC-8E36E642B26E}" srcOrd="0" destOrd="0" presId="urn:microsoft.com/office/officeart/2005/8/layout/hierarchy2"/>
    <dgm:cxn modelId="{97D4FA83-9227-4514-A116-CC507F8DDBC9}" type="presParOf" srcId="{0085FDCE-1761-4F62-B29B-F24BB3167ED8}" destId="{78F89389-278E-4E90-83A0-3BE5D5D739BF}"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30205E-21AA-4E58-9C49-2586B2EF97F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BE"/>
        </a:p>
      </dgm:t>
    </dgm:pt>
    <dgm:pt modelId="{E2C7F52F-6D26-4106-81DE-2A8CD1388CF9}">
      <dgm:prSet phldrT="[Tekst]"/>
      <dgm:spPr/>
      <dgm:t>
        <a:bodyPr/>
        <a:lstStyle/>
        <a:p>
          <a:r>
            <a:rPr lang="nl-BE" dirty="0" smtClean="0"/>
            <a:t>Financier</a:t>
          </a:r>
          <a:endParaRPr lang="fr-BE" dirty="0"/>
        </a:p>
      </dgm:t>
    </dgm:pt>
    <dgm:pt modelId="{745311F4-D817-4280-854D-D1AA558BE9AD}" type="parTrans" cxnId="{8C13A094-F3E2-4C91-8A57-7F037D1A49BC}">
      <dgm:prSet/>
      <dgm:spPr/>
      <dgm:t>
        <a:bodyPr/>
        <a:lstStyle/>
        <a:p>
          <a:endParaRPr lang="fr-BE"/>
        </a:p>
      </dgm:t>
    </dgm:pt>
    <dgm:pt modelId="{192E3C92-AF94-4F51-88A6-92FD641E4D12}" type="sibTrans" cxnId="{8C13A094-F3E2-4C91-8A57-7F037D1A49BC}">
      <dgm:prSet/>
      <dgm:spPr/>
      <dgm:t>
        <a:bodyPr/>
        <a:lstStyle/>
        <a:p>
          <a:endParaRPr lang="fr-BE"/>
        </a:p>
      </dgm:t>
    </dgm:pt>
    <dgm:pt modelId="{F823D135-3018-49E1-909F-D533C2E38A9A}">
      <dgm:prSet phldrT="[Tekst]"/>
      <dgm:spPr/>
      <dgm:t>
        <a:bodyPr/>
        <a:lstStyle/>
        <a:p>
          <a:r>
            <a:rPr lang="nl-BE" dirty="0" err="1" smtClean="0"/>
            <a:t>Subvention</a:t>
          </a:r>
          <a:r>
            <a:rPr lang="nl-BE" dirty="0" smtClean="0"/>
            <a:t> (1) </a:t>
          </a:r>
          <a:endParaRPr lang="fr-BE" dirty="0"/>
        </a:p>
      </dgm:t>
    </dgm:pt>
    <dgm:pt modelId="{7C6C1AA5-86A3-4468-95CB-92A578B0174F}" type="parTrans" cxnId="{32C747D3-640B-420F-8A27-E2F6BC53AB58}">
      <dgm:prSet/>
      <dgm:spPr/>
      <dgm:t>
        <a:bodyPr/>
        <a:lstStyle/>
        <a:p>
          <a:endParaRPr lang="fr-BE"/>
        </a:p>
      </dgm:t>
    </dgm:pt>
    <dgm:pt modelId="{EE8448D9-09D1-43E0-943B-458718B1F9E7}" type="sibTrans" cxnId="{32C747D3-640B-420F-8A27-E2F6BC53AB58}">
      <dgm:prSet/>
      <dgm:spPr/>
      <dgm:t>
        <a:bodyPr/>
        <a:lstStyle/>
        <a:p>
          <a:endParaRPr lang="fr-BE"/>
        </a:p>
      </dgm:t>
    </dgm:pt>
    <dgm:pt modelId="{12F90688-9922-46E1-A786-317A57F32A99}">
      <dgm:prSet phldrT="[Tekst]"/>
      <dgm:spPr/>
      <dgm:t>
        <a:bodyPr/>
        <a:lstStyle/>
        <a:p>
          <a:r>
            <a:rPr lang="nl-BE" dirty="0" err="1" smtClean="0"/>
            <a:t>Financement</a:t>
          </a:r>
          <a:r>
            <a:rPr lang="nl-BE" dirty="0" smtClean="0"/>
            <a:t> (2) </a:t>
          </a:r>
          <a:endParaRPr lang="fr-BE" dirty="0"/>
        </a:p>
      </dgm:t>
    </dgm:pt>
    <dgm:pt modelId="{2A530645-12D5-480A-957E-8098E584EF1A}" type="parTrans" cxnId="{9EB2C8C4-F9D0-40C5-BF00-59DE3921B824}">
      <dgm:prSet/>
      <dgm:spPr/>
      <dgm:t>
        <a:bodyPr/>
        <a:lstStyle/>
        <a:p>
          <a:endParaRPr lang="fr-BE"/>
        </a:p>
      </dgm:t>
    </dgm:pt>
    <dgm:pt modelId="{5C359CE1-BF1E-46B6-910C-9058825B4D13}" type="sibTrans" cxnId="{9EB2C8C4-F9D0-40C5-BF00-59DE3921B824}">
      <dgm:prSet/>
      <dgm:spPr/>
      <dgm:t>
        <a:bodyPr/>
        <a:lstStyle/>
        <a:p>
          <a:endParaRPr lang="fr-BE"/>
        </a:p>
      </dgm:t>
    </dgm:pt>
    <dgm:pt modelId="{37E36439-A197-4F36-9FF5-2CCA2CFF214D}">
      <dgm:prSet phldrT="[Tekst]"/>
      <dgm:spPr/>
      <dgm:t>
        <a:bodyPr/>
        <a:lstStyle/>
        <a:p>
          <a:r>
            <a:rPr lang="nl-BE" dirty="0" smtClean="0"/>
            <a:t>Rapportage</a:t>
          </a:r>
          <a:endParaRPr lang="fr-BE" dirty="0"/>
        </a:p>
      </dgm:t>
    </dgm:pt>
    <dgm:pt modelId="{618141C3-E7F9-4B91-85E7-5DDB5A4B62C4}" type="parTrans" cxnId="{C6F64FE8-F2EA-4445-9516-42CDAA5C781A}">
      <dgm:prSet/>
      <dgm:spPr/>
      <dgm:t>
        <a:bodyPr/>
        <a:lstStyle/>
        <a:p>
          <a:endParaRPr lang="fr-BE"/>
        </a:p>
      </dgm:t>
    </dgm:pt>
    <dgm:pt modelId="{31FE2DBA-4D61-4AB7-8BBC-5392EE693842}" type="sibTrans" cxnId="{C6F64FE8-F2EA-4445-9516-42CDAA5C781A}">
      <dgm:prSet/>
      <dgm:spPr/>
      <dgm:t>
        <a:bodyPr/>
        <a:lstStyle/>
        <a:p>
          <a:endParaRPr lang="fr-BE"/>
        </a:p>
      </dgm:t>
    </dgm:pt>
    <dgm:pt modelId="{E3578596-B13D-4EDC-91B8-783FFFE7D03A}">
      <dgm:prSet phldrT="[Tekst]"/>
      <dgm:spPr/>
      <dgm:t>
        <a:bodyPr/>
        <a:lstStyle/>
        <a:p>
          <a:r>
            <a:rPr lang="nl-BE" dirty="0" err="1" smtClean="0"/>
            <a:t>Modalités</a:t>
          </a:r>
          <a:r>
            <a:rPr lang="nl-BE" dirty="0" smtClean="0"/>
            <a:t> </a:t>
          </a:r>
          <a:r>
            <a:rPr lang="nl-BE" dirty="0" err="1" smtClean="0"/>
            <a:t>d’exécution</a:t>
          </a:r>
          <a:r>
            <a:rPr lang="nl-BE" dirty="0" smtClean="0"/>
            <a:t> (4)</a:t>
          </a:r>
          <a:endParaRPr lang="fr-BE" dirty="0"/>
        </a:p>
      </dgm:t>
    </dgm:pt>
    <dgm:pt modelId="{BA59C368-AAF0-46DE-9E2D-ED29FCCED532}" type="parTrans" cxnId="{1330B78B-2705-460B-8B6F-8BAF29F8805C}">
      <dgm:prSet/>
      <dgm:spPr/>
      <dgm:t>
        <a:bodyPr/>
        <a:lstStyle/>
        <a:p>
          <a:endParaRPr lang="fr-BE"/>
        </a:p>
      </dgm:t>
    </dgm:pt>
    <dgm:pt modelId="{96ECCC83-B2AA-48E8-9110-B159B5CD9C52}" type="sibTrans" cxnId="{1330B78B-2705-460B-8B6F-8BAF29F8805C}">
      <dgm:prSet/>
      <dgm:spPr/>
      <dgm:t>
        <a:bodyPr/>
        <a:lstStyle/>
        <a:p>
          <a:endParaRPr lang="fr-BE"/>
        </a:p>
      </dgm:t>
    </dgm:pt>
    <dgm:pt modelId="{4B8B296E-D6A1-4E93-BFF4-CB18A2A66BF4}">
      <dgm:prSet phldrT="[Tekst]"/>
      <dgm:spPr/>
      <dgm:t>
        <a:bodyPr/>
        <a:lstStyle/>
        <a:p>
          <a:r>
            <a:rPr lang="nl-BE" dirty="0" smtClean="0"/>
            <a:t>Rapportage (5)</a:t>
          </a:r>
          <a:endParaRPr lang="fr-BE" dirty="0"/>
        </a:p>
      </dgm:t>
    </dgm:pt>
    <dgm:pt modelId="{3C420B54-D776-4DDB-A43A-36E0E6FF5BE5}" type="parTrans" cxnId="{558F9A5B-8221-499F-9B8B-21AF24A9B31E}">
      <dgm:prSet/>
      <dgm:spPr/>
      <dgm:t>
        <a:bodyPr/>
        <a:lstStyle/>
        <a:p>
          <a:endParaRPr lang="fr-BE"/>
        </a:p>
      </dgm:t>
    </dgm:pt>
    <dgm:pt modelId="{964D9561-69B0-4A32-AA94-E4CBEE3C1E9F}" type="sibTrans" cxnId="{558F9A5B-8221-499F-9B8B-21AF24A9B31E}">
      <dgm:prSet/>
      <dgm:spPr/>
      <dgm:t>
        <a:bodyPr/>
        <a:lstStyle/>
        <a:p>
          <a:endParaRPr lang="fr-BE"/>
        </a:p>
      </dgm:t>
    </dgm:pt>
    <dgm:pt modelId="{4FB7413D-58FF-4315-A514-CBDA410B899A}">
      <dgm:prSet phldrT="[Tekst]"/>
      <dgm:spPr/>
      <dgm:t>
        <a:bodyPr/>
        <a:lstStyle/>
        <a:p>
          <a:r>
            <a:rPr lang="nl-BE" dirty="0" err="1" smtClean="0"/>
            <a:t>Contrôle</a:t>
          </a:r>
          <a:endParaRPr lang="fr-BE" dirty="0"/>
        </a:p>
      </dgm:t>
    </dgm:pt>
    <dgm:pt modelId="{AAE138F6-3597-4DF2-A4F9-C22BA8C81CC1}" type="parTrans" cxnId="{834A34CD-00BD-499E-86A8-D04C79485147}">
      <dgm:prSet/>
      <dgm:spPr/>
      <dgm:t>
        <a:bodyPr/>
        <a:lstStyle/>
        <a:p>
          <a:endParaRPr lang="fr-BE"/>
        </a:p>
      </dgm:t>
    </dgm:pt>
    <dgm:pt modelId="{4302D37B-1E45-43CA-9757-15CD69129598}" type="sibTrans" cxnId="{834A34CD-00BD-499E-86A8-D04C79485147}">
      <dgm:prSet/>
      <dgm:spPr/>
      <dgm:t>
        <a:bodyPr/>
        <a:lstStyle/>
        <a:p>
          <a:endParaRPr lang="fr-BE"/>
        </a:p>
      </dgm:t>
    </dgm:pt>
    <dgm:pt modelId="{C1D72DD5-EBF8-47DE-8E61-8EF0AA27B632}">
      <dgm:prSet phldrT="[Tekst]" custT="1"/>
      <dgm:spPr/>
      <dgm:t>
        <a:bodyPr/>
        <a:lstStyle/>
        <a:p>
          <a:r>
            <a:rPr lang="nl-BE" sz="1200" dirty="0" err="1" smtClean="0"/>
            <a:t>Contrôles</a:t>
          </a:r>
          <a:r>
            <a:rPr lang="nl-BE" sz="1200" dirty="0" smtClean="0"/>
            <a:t> (8)</a:t>
          </a:r>
          <a:endParaRPr lang="fr-BE" sz="1200" dirty="0"/>
        </a:p>
      </dgm:t>
    </dgm:pt>
    <dgm:pt modelId="{EF099D20-834E-4590-84AC-450175A0D1E5}" type="parTrans" cxnId="{6ECDF7BE-659D-4D31-9495-0EE7161562F5}">
      <dgm:prSet/>
      <dgm:spPr/>
      <dgm:t>
        <a:bodyPr/>
        <a:lstStyle/>
        <a:p>
          <a:endParaRPr lang="fr-BE"/>
        </a:p>
      </dgm:t>
    </dgm:pt>
    <dgm:pt modelId="{855BC25A-6271-4436-BA5C-C10AFBEBB668}" type="sibTrans" cxnId="{6ECDF7BE-659D-4D31-9495-0EE7161562F5}">
      <dgm:prSet/>
      <dgm:spPr/>
      <dgm:t>
        <a:bodyPr/>
        <a:lstStyle/>
        <a:p>
          <a:endParaRPr lang="fr-BE"/>
        </a:p>
      </dgm:t>
    </dgm:pt>
    <dgm:pt modelId="{2DE6D91E-91EE-48B3-9990-7190BCBB4483}">
      <dgm:prSet phldrT="[Tekst]" custT="1"/>
      <dgm:spPr/>
      <dgm:t>
        <a:bodyPr/>
        <a:lstStyle/>
        <a:p>
          <a:r>
            <a:rPr lang="nl-BE" sz="1200" dirty="0" err="1" smtClean="0"/>
            <a:t>Publicité</a:t>
          </a:r>
          <a:r>
            <a:rPr lang="nl-BE" sz="1200" dirty="0" smtClean="0"/>
            <a:t> (9)</a:t>
          </a:r>
          <a:endParaRPr lang="fr-BE" sz="1200" dirty="0"/>
        </a:p>
      </dgm:t>
    </dgm:pt>
    <dgm:pt modelId="{F507B2C2-5041-4A94-A194-923B29A6A1E6}" type="parTrans" cxnId="{C700055E-5B04-4D14-9DD3-0F32ED7EA342}">
      <dgm:prSet/>
      <dgm:spPr/>
      <dgm:t>
        <a:bodyPr/>
        <a:lstStyle/>
        <a:p>
          <a:endParaRPr lang="fr-BE"/>
        </a:p>
      </dgm:t>
    </dgm:pt>
    <dgm:pt modelId="{3DB514FE-8F5D-48E0-BEFC-36EA524C91DF}" type="sibTrans" cxnId="{C700055E-5B04-4D14-9DD3-0F32ED7EA342}">
      <dgm:prSet/>
      <dgm:spPr/>
      <dgm:t>
        <a:bodyPr/>
        <a:lstStyle/>
        <a:p>
          <a:endParaRPr lang="fr-BE"/>
        </a:p>
      </dgm:t>
    </dgm:pt>
    <dgm:pt modelId="{3B6B876F-F672-4DDB-841F-A3BCE969AA22}">
      <dgm:prSet phldrT="[Tekst]"/>
      <dgm:spPr/>
      <dgm:t>
        <a:bodyPr/>
        <a:lstStyle/>
        <a:p>
          <a:r>
            <a:rPr lang="nl-BE" dirty="0" smtClean="0"/>
            <a:t>Budget (3) </a:t>
          </a:r>
          <a:endParaRPr lang="fr-BE" dirty="0"/>
        </a:p>
      </dgm:t>
    </dgm:pt>
    <dgm:pt modelId="{098CDF02-0E18-46F4-8FD2-9DC70D3A383E}" type="parTrans" cxnId="{6068DF38-B371-416B-9298-138C49D6AADB}">
      <dgm:prSet/>
      <dgm:spPr/>
      <dgm:t>
        <a:bodyPr/>
        <a:lstStyle/>
        <a:p>
          <a:endParaRPr lang="fr-BE"/>
        </a:p>
      </dgm:t>
    </dgm:pt>
    <dgm:pt modelId="{5F4B8767-26AF-4B0D-9F57-07B3E7779F7E}" type="sibTrans" cxnId="{6068DF38-B371-416B-9298-138C49D6AADB}">
      <dgm:prSet/>
      <dgm:spPr/>
      <dgm:t>
        <a:bodyPr/>
        <a:lstStyle/>
        <a:p>
          <a:endParaRPr lang="fr-BE"/>
        </a:p>
      </dgm:t>
    </dgm:pt>
    <dgm:pt modelId="{E7FB71C5-C972-4910-9C33-F58C2E4E627E}">
      <dgm:prSet phldrT="[Tekst]"/>
      <dgm:spPr/>
      <dgm:t>
        <a:bodyPr/>
        <a:lstStyle/>
        <a:p>
          <a:r>
            <a:rPr lang="nl-BE" dirty="0" err="1" smtClean="0"/>
            <a:t>Modalités</a:t>
          </a:r>
          <a:r>
            <a:rPr lang="nl-BE" dirty="0" smtClean="0"/>
            <a:t> de </a:t>
          </a:r>
          <a:r>
            <a:rPr lang="nl-BE" dirty="0" err="1" smtClean="0"/>
            <a:t>paiement</a:t>
          </a:r>
          <a:r>
            <a:rPr lang="nl-BE" dirty="0" smtClean="0"/>
            <a:t> (6)</a:t>
          </a:r>
          <a:endParaRPr lang="fr-BE" dirty="0"/>
        </a:p>
      </dgm:t>
    </dgm:pt>
    <dgm:pt modelId="{9354A0E9-DAAC-47C9-9A54-090EA094AD1D}" type="parTrans" cxnId="{B482AB8A-0E4E-4691-8E8E-8B9706E810AA}">
      <dgm:prSet/>
      <dgm:spPr/>
      <dgm:t>
        <a:bodyPr/>
        <a:lstStyle/>
        <a:p>
          <a:endParaRPr lang="fr-BE"/>
        </a:p>
      </dgm:t>
    </dgm:pt>
    <dgm:pt modelId="{1FD0FF82-C2BB-4DA5-9ACF-1776FD3E0361}" type="sibTrans" cxnId="{B482AB8A-0E4E-4691-8E8E-8B9706E810AA}">
      <dgm:prSet/>
      <dgm:spPr/>
      <dgm:t>
        <a:bodyPr/>
        <a:lstStyle/>
        <a:p>
          <a:endParaRPr lang="fr-BE"/>
        </a:p>
      </dgm:t>
    </dgm:pt>
    <dgm:pt modelId="{4492E90E-0AD6-4EB5-A919-761FF7625338}">
      <dgm:prSet phldrT="[Tekst]"/>
      <dgm:spPr/>
      <dgm:t>
        <a:bodyPr/>
        <a:lstStyle/>
        <a:p>
          <a:r>
            <a:rPr lang="nl-BE" dirty="0" err="1" smtClean="0"/>
            <a:t>Enregistrement</a:t>
          </a:r>
          <a:r>
            <a:rPr lang="nl-BE" dirty="0" smtClean="0"/>
            <a:t> des </a:t>
          </a:r>
          <a:r>
            <a:rPr lang="nl-BE" dirty="0" err="1" smtClean="0"/>
            <a:t>dépenses</a:t>
          </a:r>
          <a:r>
            <a:rPr lang="nl-BE" dirty="0" smtClean="0"/>
            <a:t> (7) </a:t>
          </a:r>
          <a:endParaRPr lang="fr-BE" dirty="0"/>
        </a:p>
      </dgm:t>
    </dgm:pt>
    <dgm:pt modelId="{6022FC6E-0342-45E0-8DED-EDB844B5875C}" type="parTrans" cxnId="{4FB068EC-DE2A-4341-A468-D9700F633BE6}">
      <dgm:prSet/>
      <dgm:spPr/>
      <dgm:t>
        <a:bodyPr/>
        <a:lstStyle/>
        <a:p>
          <a:endParaRPr lang="fr-BE"/>
        </a:p>
      </dgm:t>
    </dgm:pt>
    <dgm:pt modelId="{469AE634-B06C-44AF-B9F8-C1A6DD7C75FA}" type="sibTrans" cxnId="{4FB068EC-DE2A-4341-A468-D9700F633BE6}">
      <dgm:prSet/>
      <dgm:spPr/>
      <dgm:t>
        <a:bodyPr/>
        <a:lstStyle/>
        <a:p>
          <a:endParaRPr lang="fr-BE"/>
        </a:p>
      </dgm:t>
    </dgm:pt>
    <dgm:pt modelId="{EE4482D6-4858-4F63-B72E-377AF339AD37}">
      <dgm:prSet phldrT="[Tekst]" custT="1"/>
      <dgm:spPr/>
      <dgm:t>
        <a:bodyPr/>
        <a:lstStyle/>
        <a:p>
          <a:r>
            <a:rPr lang="nl-BE" sz="1200" dirty="0" err="1" smtClean="0"/>
            <a:t>Conflits</a:t>
          </a:r>
          <a:r>
            <a:rPr lang="nl-BE" sz="1200" dirty="0" smtClean="0"/>
            <a:t> </a:t>
          </a:r>
          <a:r>
            <a:rPr lang="nl-BE" sz="1200" dirty="0" err="1" smtClean="0"/>
            <a:t>d’intérêts</a:t>
          </a:r>
          <a:r>
            <a:rPr lang="nl-BE" sz="1200" dirty="0" smtClean="0"/>
            <a:t> (10)</a:t>
          </a:r>
          <a:endParaRPr lang="fr-BE" sz="1200" dirty="0"/>
        </a:p>
      </dgm:t>
    </dgm:pt>
    <dgm:pt modelId="{5B6F6372-10BB-4AB4-850D-72FE77232BE8}" type="parTrans" cxnId="{D39E9F96-62DA-4F8C-B93A-E251BE293017}">
      <dgm:prSet/>
      <dgm:spPr/>
      <dgm:t>
        <a:bodyPr/>
        <a:lstStyle/>
        <a:p>
          <a:endParaRPr lang="fr-BE"/>
        </a:p>
      </dgm:t>
    </dgm:pt>
    <dgm:pt modelId="{2E4A7EED-E1B2-494C-9A9C-3F434EE81696}" type="sibTrans" cxnId="{D39E9F96-62DA-4F8C-B93A-E251BE293017}">
      <dgm:prSet/>
      <dgm:spPr/>
      <dgm:t>
        <a:bodyPr/>
        <a:lstStyle/>
        <a:p>
          <a:endParaRPr lang="fr-BE"/>
        </a:p>
      </dgm:t>
    </dgm:pt>
    <dgm:pt modelId="{B27D618A-5A0D-47BD-AF8B-AC08D79C1253}">
      <dgm:prSet phldrT="[Tekst]" custT="1"/>
      <dgm:spPr/>
      <dgm:t>
        <a:bodyPr/>
        <a:lstStyle/>
        <a:p>
          <a:r>
            <a:rPr lang="nl-BE" sz="1200" dirty="0" smtClean="0"/>
            <a:t>Force majeure (11) </a:t>
          </a:r>
          <a:endParaRPr lang="fr-BE" sz="1200" dirty="0"/>
        </a:p>
      </dgm:t>
    </dgm:pt>
    <dgm:pt modelId="{2308CC5D-416F-4689-AFA3-3B38B6415ACB}" type="parTrans" cxnId="{20E40136-1058-4662-933A-183D6BCCDE07}">
      <dgm:prSet/>
      <dgm:spPr/>
      <dgm:t>
        <a:bodyPr/>
        <a:lstStyle/>
        <a:p>
          <a:endParaRPr lang="fr-BE"/>
        </a:p>
      </dgm:t>
    </dgm:pt>
    <dgm:pt modelId="{28C1DF8C-1201-4DC7-8D66-EDB3CE2C2A81}" type="sibTrans" cxnId="{20E40136-1058-4662-933A-183D6BCCDE07}">
      <dgm:prSet/>
      <dgm:spPr/>
      <dgm:t>
        <a:bodyPr/>
        <a:lstStyle/>
        <a:p>
          <a:endParaRPr lang="fr-BE"/>
        </a:p>
      </dgm:t>
    </dgm:pt>
    <dgm:pt modelId="{43161BBE-A267-4675-8EAB-65488ACC3B0C}">
      <dgm:prSet phldrT="[Tekst]" custT="1"/>
      <dgm:spPr/>
      <dgm:t>
        <a:bodyPr/>
        <a:lstStyle/>
        <a:p>
          <a:r>
            <a:rPr lang="nl-BE" sz="1200" dirty="0" err="1" smtClean="0"/>
            <a:t>Clôture</a:t>
          </a:r>
          <a:r>
            <a:rPr lang="nl-BE" sz="1200" dirty="0" smtClean="0"/>
            <a:t> (12)</a:t>
          </a:r>
          <a:endParaRPr lang="fr-BE" sz="1200" dirty="0"/>
        </a:p>
      </dgm:t>
    </dgm:pt>
    <dgm:pt modelId="{D7B8311D-5794-4844-B79E-F956DE8F4322}" type="parTrans" cxnId="{490F45F1-B503-484C-856F-3EF7FEAF3F4D}">
      <dgm:prSet/>
      <dgm:spPr/>
      <dgm:t>
        <a:bodyPr/>
        <a:lstStyle/>
        <a:p>
          <a:endParaRPr lang="fr-BE"/>
        </a:p>
      </dgm:t>
    </dgm:pt>
    <dgm:pt modelId="{DFEDA0D3-DE2B-4CA3-9674-39F015577877}" type="sibTrans" cxnId="{490F45F1-B503-484C-856F-3EF7FEAF3F4D}">
      <dgm:prSet/>
      <dgm:spPr/>
      <dgm:t>
        <a:bodyPr/>
        <a:lstStyle/>
        <a:p>
          <a:endParaRPr lang="fr-BE"/>
        </a:p>
      </dgm:t>
    </dgm:pt>
    <dgm:pt modelId="{997AAB1C-0F5F-40BE-84D8-E04FC0D01816}">
      <dgm:prSet phldrT="[Tekst]" custT="1"/>
      <dgm:spPr/>
      <dgm:t>
        <a:bodyPr/>
        <a:lstStyle/>
        <a:p>
          <a:r>
            <a:rPr lang="nl-BE" sz="1200" dirty="0" smtClean="0"/>
            <a:t>Privacy (13)</a:t>
          </a:r>
          <a:endParaRPr lang="fr-BE" sz="1200" dirty="0"/>
        </a:p>
      </dgm:t>
    </dgm:pt>
    <dgm:pt modelId="{72CB7B1C-5E71-45F5-92B3-757BAF53584E}" type="parTrans" cxnId="{CAC9BF2E-3D94-4B20-A958-2EA2F59876A8}">
      <dgm:prSet/>
      <dgm:spPr/>
      <dgm:t>
        <a:bodyPr/>
        <a:lstStyle/>
        <a:p>
          <a:endParaRPr lang="fr-BE"/>
        </a:p>
      </dgm:t>
    </dgm:pt>
    <dgm:pt modelId="{6897366E-3C6E-4CD1-9C66-8B78CA99EE34}" type="sibTrans" cxnId="{CAC9BF2E-3D94-4B20-A958-2EA2F59876A8}">
      <dgm:prSet/>
      <dgm:spPr/>
      <dgm:t>
        <a:bodyPr/>
        <a:lstStyle/>
        <a:p>
          <a:endParaRPr lang="fr-BE"/>
        </a:p>
      </dgm:t>
    </dgm:pt>
    <dgm:pt modelId="{37627603-E33C-4EE0-B992-B28D01C9E480}">
      <dgm:prSet phldrT="[Tekst]" custT="1"/>
      <dgm:spPr/>
      <dgm:t>
        <a:bodyPr/>
        <a:lstStyle/>
        <a:p>
          <a:r>
            <a:rPr lang="nl-BE" sz="1200" dirty="0" err="1" smtClean="0"/>
            <a:t>Durée</a:t>
          </a:r>
          <a:r>
            <a:rPr lang="nl-BE" sz="1200" dirty="0" smtClean="0"/>
            <a:t> (14)</a:t>
          </a:r>
          <a:endParaRPr lang="fr-BE" sz="1200" dirty="0"/>
        </a:p>
      </dgm:t>
    </dgm:pt>
    <dgm:pt modelId="{C49CEA90-BF11-4B85-BD87-BA33BBB9BF01}" type="parTrans" cxnId="{1C473631-58C0-42AD-AEE1-7123482CAFF2}">
      <dgm:prSet/>
      <dgm:spPr/>
      <dgm:t>
        <a:bodyPr/>
        <a:lstStyle/>
        <a:p>
          <a:endParaRPr lang="fr-BE"/>
        </a:p>
      </dgm:t>
    </dgm:pt>
    <dgm:pt modelId="{BF1B213F-BF0E-4DF2-8C7D-F17669409421}" type="sibTrans" cxnId="{1C473631-58C0-42AD-AEE1-7123482CAFF2}">
      <dgm:prSet/>
      <dgm:spPr/>
      <dgm:t>
        <a:bodyPr/>
        <a:lstStyle/>
        <a:p>
          <a:endParaRPr lang="fr-BE"/>
        </a:p>
      </dgm:t>
    </dgm:pt>
    <dgm:pt modelId="{9FCEEBEA-5DEB-4D60-8D67-22EC402AABD3}" type="pres">
      <dgm:prSet presAssocID="{8430205E-21AA-4E58-9C49-2586B2EF97F1}" presName="Name0" presStyleCnt="0">
        <dgm:presLayoutVars>
          <dgm:dir/>
          <dgm:animLvl val="lvl"/>
          <dgm:resizeHandles val="exact"/>
        </dgm:presLayoutVars>
      </dgm:prSet>
      <dgm:spPr/>
      <dgm:t>
        <a:bodyPr/>
        <a:lstStyle/>
        <a:p>
          <a:endParaRPr lang="fr-BE"/>
        </a:p>
      </dgm:t>
    </dgm:pt>
    <dgm:pt modelId="{8A7EE254-1C10-4093-940D-56F5BA430620}" type="pres">
      <dgm:prSet presAssocID="{E2C7F52F-6D26-4106-81DE-2A8CD1388CF9}" presName="linNode" presStyleCnt="0"/>
      <dgm:spPr/>
    </dgm:pt>
    <dgm:pt modelId="{551430A6-5DA4-4075-A872-0A42960EE0A9}" type="pres">
      <dgm:prSet presAssocID="{E2C7F52F-6D26-4106-81DE-2A8CD1388CF9}" presName="parentText" presStyleLbl="node1" presStyleIdx="0" presStyleCnt="3">
        <dgm:presLayoutVars>
          <dgm:chMax val="1"/>
          <dgm:bulletEnabled val="1"/>
        </dgm:presLayoutVars>
      </dgm:prSet>
      <dgm:spPr/>
      <dgm:t>
        <a:bodyPr/>
        <a:lstStyle/>
        <a:p>
          <a:endParaRPr lang="fr-BE"/>
        </a:p>
      </dgm:t>
    </dgm:pt>
    <dgm:pt modelId="{B893C27D-B597-4A39-895C-E22381A474D6}" type="pres">
      <dgm:prSet presAssocID="{E2C7F52F-6D26-4106-81DE-2A8CD1388CF9}" presName="descendantText" presStyleLbl="alignAccFollowNode1" presStyleIdx="0" presStyleCnt="3">
        <dgm:presLayoutVars>
          <dgm:bulletEnabled val="1"/>
        </dgm:presLayoutVars>
      </dgm:prSet>
      <dgm:spPr/>
      <dgm:t>
        <a:bodyPr/>
        <a:lstStyle/>
        <a:p>
          <a:endParaRPr lang="fr-BE"/>
        </a:p>
      </dgm:t>
    </dgm:pt>
    <dgm:pt modelId="{E16FABB9-EA30-440A-97D0-9884CBCA3A5B}" type="pres">
      <dgm:prSet presAssocID="{192E3C92-AF94-4F51-88A6-92FD641E4D12}" presName="sp" presStyleCnt="0"/>
      <dgm:spPr/>
    </dgm:pt>
    <dgm:pt modelId="{DD6EDFFE-6CD7-4F7D-A0F7-F0FB731D11F0}" type="pres">
      <dgm:prSet presAssocID="{37E36439-A197-4F36-9FF5-2CCA2CFF214D}" presName="linNode" presStyleCnt="0"/>
      <dgm:spPr/>
    </dgm:pt>
    <dgm:pt modelId="{43658373-E6C3-4C1A-B941-D99BA550FEA5}" type="pres">
      <dgm:prSet presAssocID="{37E36439-A197-4F36-9FF5-2CCA2CFF214D}" presName="parentText" presStyleLbl="node1" presStyleIdx="1" presStyleCnt="3">
        <dgm:presLayoutVars>
          <dgm:chMax val="1"/>
          <dgm:bulletEnabled val="1"/>
        </dgm:presLayoutVars>
      </dgm:prSet>
      <dgm:spPr/>
      <dgm:t>
        <a:bodyPr/>
        <a:lstStyle/>
        <a:p>
          <a:endParaRPr lang="fr-BE"/>
        </a:p>
      </dgm:t>
    </dgm:pt>
    <dgm:pt modelId="{A0C0B0BC-99C0-4A28-B562-EA72FFC2CBCB}" type="pres">
      <dgm:prSet presAssocID="{37E36439-A197-4F36-9FF5-2CCA2CFF214D}" presName="descendantText" presStyleLbl="alignAccFollowNode1" presStyleIdx="1" presStyleCnt="3" custLinFactNeighborX="2201" custLinFactNeighborY="-2048">
        <dgm:presLayoutVars>
          <dgm:bulletEnabled val="1"/>
        </dgm:presLayoutVars>
      </dgm:prSet>
      <dgm:spPr/>
      <dgm:t>
        <a:bodyPr/>
        <a:lstStyle/>
        <a:p>
          <a:endParaRPr lang="fr-BE"/>
        </a:p>
      </dgm:t>
    </dgm:pt>
    <dgm:pt modelId="{8A473F2C-58A5-485D-B31C-6745522FBEC9}" type="pres">
      <dgm:prSet presAssocID="{31FE2DBA-4D61-4AB7-8BBC-5392EE693842}" presName="sp" presStyleCnt="0"/>
      <dgm:spPr/>
    </dgm:pt>
    <dgm:pt modelId="{959DD78D-62A0-472B-B968-0CCDB2420B5D}" type="pres">
      <dgm:prSet presAssocID="{4FB7413D-58FF-4315-A514-CBDA410B899A}" presName="linNode" presStyleCnt="0"/>
      <dgm:spPr/>
    </dgm:pt>
    <dgm:pt modelId="{0462838D-2668-45C1-BE31-A88255F28058}" type="pres">
      <dgm:prSet presAssocID="{4FB7413D-58FF-4315-A514-CBDA410B899A}" presName="parentText" presStyleLbl="node1" presStyleIdx="2" presStyleCnt="3">
        <dgm:presLayoutVars>
          <dgm:chMax val="1"/>
          <dgm:bulletEnabled val="1"/>
        </dgm:presLayoutVars>
      </dgm:prSet>
      <dgm:spPr/>
      <dgm:t>
        <a:bodyPr/>
        <a:lstStyle/>
        <a:p>
          <a:endParaRPr lang="fr-BE"/>
        </a:p>
      </dgm:t>
    </dgm:pt>
    <dgm:pt modelId="{0E8294EE-5872-4E68-9932-B76B785FE463}" type="pres">
      <dgm:prSet presAssocID="{4FB7413D-58FF-4315-A514-CBDA410B899A}" presName="descendantText" presStyleLbl="alignAccFollowNode1" presStyleIdx="2" presStyleCnt="3">
        <dgm:presLayoutVars>
          <dgm:bulletEnabled val="1"/>
        </dgm:presLayoutVars>
      </dgm:prSet>
      <dgm:spPr/>
      <dgm:t>
        <a:bodyPr/>
        <a:lstStyle/>
        <a:p>
          <a:endParaRPr lang="fr-BE"/>
        </a:p>
      </dgm:t>
    </dgm:pt>
  </dgm:ptLst>
  <dgm:cxnLst>
    <dgm:cxn modelId="{558F9A5B-8221-499F-9B8B-21AF24A9B31E}" srcId="{37E36439-A197-4F36-9FF5-2CCA2CFF214D}" destId="{4B8B296E-D6A1-4E93-BFF4-CB18A2A66BF4}" srcOrd="1" destOrd="0" parTransId="{3C420B54-D776-4DDB-A43A-36E0E6FF5BE5}" sibTransId="{964D9561-69B0-4A32-AA94-E4CBEE3C1E9F}"/>
    <dgm:cxn modelId="{B482AB8A-0E4E-4691-8E8E-8B9706E810AA}" srcId="{E2C7F52F-6D26-4106-81DE-2A8CD1388CF9}" destId="{E7FB71C5-C972-4910-9C33-F58C2E4E627E}" srcOrd="3" destOrd="0" parTransId="{9354A0E9-DAAC-47C9-9A54-090EA094AD1D}" sibTransId="{1FD0FF82-C2BB-4DA5-9ACF-1776FD3E0361}"/>
    <dgm:cxn modelId="{67FD807A-7BE1-4C8E-829E-0D8D5622C28F}" type="presOf" srcId="{997AAB1C-0F5F-40BE-84D8-E04FC0D01816}" destId="{0E8294EE-5872-4E68-9932-B76B785FE463}" srcOrd="0" destOrd="5" presId="urn:microsoft.com/office/officeart/2005/8/layout/vList5"/>
    <dgm:cxn modelId="{1A2FE7D3-380B-492E-BA0F-681E7431B4F9}" type="presOf" srcId="{EE4482D6-4858-4F63-B72E-377AF339AD37}" destId="{0E8294EE-5872-4E68-9932-B76B785FE463}" srcOrd="0" destOrd="2" presId="urn:microsoft.com/office/officeart/2005/8/layout/vList5"/>
    <dgm:cxn modelId="{20E40136-1058-4662-933A-183D6BCCDE07}" srcId="{4FB7413D-58FF-4315-A514-CBDA410B899A}" destId="{B27D618A-5A0D-47BD-AF8B-AC08D79C1253}" srcOrd="3" destOrd="0" parTransId="{2308CC5D-416F-4689-AFA3-3B38B6415ACB}" sibTransId="{28C1DF8C-1201-4DC7-8D66-EDB3CE2C2A81}"/>
    <dgm:cxn modelId="{8C13A094-F3E2-4C91-8A57-7F037D1A49BC}" srcId="{8430205E-21AA-4E58-9C49-2586B2EF97F1}" destId="{E2C7F52F-6D26-4106-81DE-2A8CD1388CF9}" srcOrd="0" destOrd="0" parTransId="{745311F4-D817-4280-854D-D1AA558BE9AD}" sibTransId="{192E3C92-AF94-4F51-88A6-92FD641E4D12}"/>
    <dgm:cxn modelId="{2077C14F-FD80-45DE-B131-E524C1EC2BC6}" type="presOf" srcId="{8430205E-21AA-4E58-9C49-2586B2EF97F1}" destId="{9FCEEBEA-5DEB-4D60-8D67-22EC402AABD3}" srcOrd="0" destOrd="0" presId="urn:microsoft.com/office/officeart/2005/8/layout/vList5"/>
    <dgm:cxn modelId="{32C747D3-640B-420F-8A27-E2F6BC53AB58}" srcId="{E2C7F52F-6D26-4106-81DE-2A8CD1388CF9}" destId="{F823D135-3018-49E1-909F-D533C2E38A9A}" srcOrd="0" destOrd="0" parTransId="{7C6C1AA5-86A3-4468-95CB-92A578B0174F}" sibTransId="{EE8448D9-09D1-43E0-943B-458718B1F9E7}"/>
    <dgm:cxn modelId="{25C6A916-3581-434B-8D94-A1F9178C4272}" type="presOf" srcId="{3B6B876F-F672-4DDB-841F-A3BCE969AA22}" destId="{B893C27D-B597-4A39-895C-E22381A474D6}" srcOrd="0" destOrd="2" presId="urn:microsoft.com/office/officeart/2005/8/layout/vList5"/>
    <dgm:cxn modelId="{C6F64FE8-F2EA-4445-9516-42CDAA5C781A}" srcId="{8430205E-21AA-4E58-9C49-2586B2EF97F1}" destId="{37E36439-A197-4F36-9FF5-2CCA2CFF214D}" srcOrd="1" destOrd="0" parTransId="{618141C3-E7F9-4B91-85E7-5DDB5A4B62C4}" sibTransId="{31FE2DBA-4D61-4AB7-8BBC-5392EE693842}"/>
    <dgm:cxn modelId="{1C473631-58C0-42AD-AEE1-7123482CAFF2}" srcId="{4FB7413D-58FF-4315-A514-CBDA410B899A}" destId="{37627603-E33C-4EE0-B992-B28D01C9E480}" srcOrd="6" destOrd="0" parTransId="{C49CEA90-BF11-4B85-BD87-BA33BBB9BF01}" sibTransId="{BF1B213F-BF0E-4DF2-8C7D-F17669409421}"/>
    <dgm:cxn modelId="{4FB068EC-DE2A-4341-A468-D9700F633BE6}" srcId="{37E36439-A197-4F36-9FF5-2CCA2CFF214D}" destId="{4492E90E-0AD6-4EB5-A919-761FF7625338}" srcOrd="2" destOrd="0" parTransId="{6022FC6E-0342-45E0-8DED-EDB844B5875C}" sibTransId="{469AE634-B06C-44AF-B9F8-C1A6DD7C75FA}"/>
    <dgm:cxn modelId="{F5A45E5C-E280-41EE-A06D-4D184C65E344}" type="presOf" srcId="{4492E90E-0AD6-4EB5-A919-761FF7625338}" destId="{A0C0B0BC-99C0-4A28-B562-EA72FFC2CBCB}" srcOrd="0" destOrd="2" presId="urn:microsoft.com/office/officeart/2005/8/layout/vList5"/>
    <dgm:cxn modelId="{1330B78B-2705-460B-8B6F-8BAF29F8805C}" srcId="{37E36439-A197-4F36-9FF5-2CCA2CFF214D}" destId="{E3578596-B13D-4EDC-91B8-783FFFE7D03A}" srcOrd="0" destOrd="0" parTransId="{BA59C368-AAF0-46DE-9E2D-ED29FCCED532}" sibTransId="{96ECCC83-B2AA-48E8-9110-B159B5CD9C52}"/>
    <dgm:cxn modelId="{9AD4C7DC-8A97-400A-9BAE-74CE97D8FFD0}" type="presOf" srcId="{43161BBE-A267-4675-8EAB-65488ACC3B0C}" destId="{0E8294EE-5872-4E68-9932-B76B785FE463}" srcOrd="0" destOrd="4" presId="urn:microsoft.com/office/officeart/2005/8/layout/vList5"/>
    <dgm:cxn modelId="{2EE115B9-BAE1-4EA9-A002-1F6D04FE40B4}" type="presOf" srcId="{B27D618A-5A0D-47BD-AF8B-AC08D79C1253}" destId="{0E8294EE-5872-4E68-9932-B76B785FE463}" srcOrd="0" destOrd="3" presId="urn:microsoft.com/office/officeart/2005/8/layout/vList5"/>
    <dgm:cxn modelId="{490F45F1-B503-484C-856F-3EF7FEAF3F4D}" srcId="{4FB7413D-58FF-4315-A514-CBDA410B899A}" destId="{43161BBE-A267-4675-8EAB-65488ACC3B0C}" srcOrd="4" destOrd="0" parTransId="{D7B8311D-5794-4844-B79E-F956DE8F4322}" sibTransId="{DFEDA0D3-DE2B-4CA3-9674-39F015577877}"/>
    <dgm:cxn modelId="{D39E9F96-62DA-4F8C-B93A-E251BE293017}" srcId="{4FB7413D-58FF-4315-A514-CBDA410B899A}" destId="{EE4482D6-4858-4F63-B72E-377AF339AD37}" srcOrd="2" destOrd="0" parTransId="{5B6F6372-10BB-4AB4-850D-72FE77232BE8}" sibTransId="{2E4A7EED-E1B2-494C-9A9C-3F434EE81696}"/>
    <dgm:cxn modelId="{9EB2C8C4-F9D0-40C5-BF00-59DE3921B824}" srcId="{E2C7F52F-6D26-4106-81DE-2A8CD1388CF9}" destId="{12F90688-9922-46E1-A786-317A57F32A99}" srcOrd="1" destOrd="0" parTransId="{2A530645-12D5-480A-957E-8098E584EF1A}" sibTransId="{5C359CE1-BF1E-46B6-910C-9058825B4D13}"/>
    <dgm:cxn modelId="{645546C7-879E-480A-91EE-8308843CC136}" type="presOf" srcId="{37627603-E33C-4EE0-B992-B28D01C9E480}" destId="{0E8294EE-5872-4E68-9932-B76B785FE463}" srcOrd="0" destOrd="6" presId="urn:microsoft.com/office/officeart/2005/8/layout/vList5"/>
    <dgm:cxn modelId="{834A34CD-00BD-499E-86A8-D04C79485147}" srcId="{8430205E-21AA-4E58-9C49-2586B2EF97F1}" destId="{4FB7413D-58FF-4315-A514-CBDA410B899A}" srcOrd="2" destOrd="0" parTransId="{AAE138F6-3597-4DF2-A4F9-C22BA8C81CC1}" sibTransId="{4302D37B-1E45-43CA-9757-15CD69129598}"/>
    <dgm:cxn modelId="{6068DF38-B371-416B-9298-138C49D6AADB}" srcId="{E2C7F52F-6D26-4106-81DE-2A8CD1388CF9}" destId="{3B6B876F-F672-4DDB-841F-A3BCE969AA22}" srcOrd="2" destOrd="0" parTransId="{098CDF02-0E18-46F4-8FD2-9DC70D3A383E}" sibTransId="{5F4B8767-26AF-4B0D-9F57-07B3E7779F7E}"/>
    <dgm:cxn modelId="{3D3DE7F0-EC20-467A-B546-95A7C20D12B3}" type="presOf" srcId="{F823D135-3018-49E1-909F-D533C2E38A9A}" destId="{B893C27D-B597-4A39-895C-E22381A474D6}" srcOrd="0" destOrd="0" presId="urn:microsoft.com/office/officeart/2005/8/layout/vList5"/>
    <dgm:cxn modelId="{60507005-101D-43B0-B2C3-C5DFC1E1867F}" type="presOf" srcId="{4FB7413D-58FF-4315-A514-CBDA410B899A}" destId="{0462838D-2668-45C1-BE31-A88255F28058}" srcOrd="0" destOrd="0" presId="urn:microsoft.com/office/officeart/2005/8/layout/vList5"/>
    <dgm:cxn modelId="{031AEFAD-5A8B-4F8C-8E5C-F009C5FF5331}" type="presOf" srcId="{C1D72DD5-EBF8-47DE-8E61-8EF0AA27B632}" destId="{0E8294EE-5872-4E68-9932-B76B785FE463}" srcOrd="0" destOrd="0" presId="urn:microsoft.com/office/officeart/2005/8/layout/vList5"/>
    <dgm:cxn modelId="{8F393D70-0243-4729-9E58-1DB8AA28CE69}" type="presOf" srcId="{2DE6D91E-91EE-48B3-9990-7190BCBB4483}" destId="{0E8294EE-5872-4E68-9932-B76B785FE463}" srcOrd="0" destOrd="1" presId="urn:microsoft.com/office/officeart/2005/8/layout/vList5"/>
    <dgm:cxn modelId="{B3940206-4933-450F-AAF5-D90BDA77F786}" type="presOf" srcId="{E3578596-B13D-4EDC-91B8-783FFFE7D03A}" destId="{A0C0B0BC-99C0-4A28-B562-EA72FFC2CBCB}" srcOrd="0" destOrd="0" presId="urn:microsoft.com/office/officeart/2005/8/layout/vList5"/>
    <dgm:cxn modelId="{6ECDF7BE-659D-4D31-9495-0EE7161562F5}" srcId="{4FB7413D-58FF-4315-A514-CBDA410B899A}" destId="{C1D72DD5-EBF8-47DE-8E61-8EF0AA27B632}" srcOrd="0" destOrd="0" parTransId="{EF099D20-834E-4590-84AC-450175A0D1E5}" sibTransId="{855BC25A-6271-4436-BA5C-C10AFBEBB668}"/>
    <dgm:cxn modelId="{F3B86B79-6344-4954-9D2F-D7DCC930E008}" type="presOf" srcId="{37E36439-A197-4F36-9FF5-2CCA2CFF214D}" destId="{43658373-E6C3-4C1A-B941-D99BA550FEA5}" srcOrd="0" destOrd="0" presId="urn:microsoft.com/office/officeart/2005/8/layout/vList5"/>
    <dgm:cxn modelId="{C6A5A2D4-D4EE-4680-9B60-976933D72F80}" type="presOf" srcId="{4B8B296E-D6A1-4E93-BFF4-CB18A2A66BF4}" destId="{A0C0B0BC-99C0-4A28-B562-EA72FFC2CBCB}" srcOrd="0" destOrd="1" presId="urn:microsoft.com/office/officeart/2005/8/layout/vList5"/>
    <dgm:cxn modelId="{CAC9BF2E-3D94-4B20-A958-2EA2F59876A8}" srcId="{4FB7413D-58FF-4315-A514-CBDA410B899A}" destId="{997AAB1C-0F5F-40BE-84D8-E04FC0D01816}" srcOrd="5" destOrd="0" parTransId="{72CB7B1C-5E71-45F5-92B3-757BAF53584E}" sibTransId="{6897366E-3C6E-4CD1-9C66-8B78CA99EE34}"/>
    <dgm:cxn modelId="{68006B94-FD74-4A9D-B5A4-D5B0B17BE185}" type="presOf" srcId="{E2C7F52F-6D26-4106-81DE-2A8CD1388CF9}" destId="{551430A6-5DA4-4075-A872-0A42960EE0A9}" srcOrd="0" destOrd="0" presId="urn:microsoft.com/office/officeart/2005/8/layout/vList5"/>
    <dgm:cxn modelId="{9C5F6F57-ED80-49F8-BF0B-7AD5507086E0}" type="presOf" srcId="{E7FB71C5-C972-4910-9C33-F58C2E4E627E}" destId="{B893C27D-B597-4A39-895C-E22381A474D6}" srcOrd="0" destOrd="3" presId="urn:microsoft.com/office/officeart/2005/8/layout/vList5"/>
    <dgm:cxn modelId="{C700055E-5B04-4D14-9DD3-0F32ED7EA342}" srcId="{4FB7413D-58FF-4315-A514-CBDA410B899A}" destId="{2DE6D91E-91EE-48B3-9990-7190BCBB4483}" srcOrd="1" destOrd="0" parTransId="{F507B2C2-5041-4A94-A194-923B29A6A1E6}" sibTransId="{3DB514FE-8F5D-48E0-BEFC-36EA524C91DF}"/>
    <dgm:cxn modelId="{F25E4C5B-8362-409E-AE76-C90146C69DC7}" type="presOf" srcId="{12F90688-9922-46E1-A786-317A57F32A99}" destId="{B893C27D-B597-4A39-895C-E22381A474D6}" srcOrd="0" destOrd="1" presId="urn:microsoft.com/office/officeart/2005/8/layout/vList5"/>
    <dgm:cxn modelId="{330B7D7B-125A-420E-B213-E30FF9EFFDA0}" type="presParOf" srcId="{9FCEEBEA-5DEB-4D60-8D67-22EC402AABD3}" destId="{8A7EE254-1C10-4093-940D-56F5BA430620}" srcOrd="0" destOrd="0" presId="urn:microsoft.com/office/officeart/2005/8/layout/vList5"/>
    <dgm:cxn modelId="{B20FE012-37D2-4251-9014-365AC652E2CF}" type="presParOf" srcId="{8A7EE254-1C10-4093-940D-56F5BA430620}" destId="{551430A6-5DA4-4075-A872-0A42960EE0A9}" srcOrd="0" destOrd="0" presId="urn:microsoft.com/office/officeart/2005/8/layout/vList5"/>
    <dgm:cxn modelId="{B89FF4E2-33EB-492E-9597-1B2C6CC79223}" type="presParOf" srcId="{8A7EE254-1C10-4093-940D-56F5BA430620}" destId="{B893C27D-B597-4A39-895C-E22381A474D6}" srcOrd="1" destOrd="0" presId="urn:microsoft.com/office/officeart/2005/8/layout/vList5"/>
    <dgm:cxn modelId="{6DEB98FA-4926-4258-ABD0-E98B547DBD17}" type="presParOf" srcId="{9FCEEBEA-5DEB-4D60-8D67-22EC402AABD3}" destId="{E16FABB9-EA30-440A-97D0-9884CBCA3A5B}" srcOrd="1" destOrd="0" presId="urn:microsoft.com/office/officeart/2005/8/layout/vList5"/>
    <dgm:cxn modelId="{1AE57E7F-F867-4836-AF0C-BF4F0499A18E}" type="presParOf" srcId="{9FCEEBEA-5DEB-4D60-8D67-22EC402AABD3}" destId="{DD6EDFFE-6CD7-4F7D-A0F7-F0FB731D11F0}" srcOrd="2" destOrd="0" presId="urn:microsoft.com/office/officeart/2005/8/layout/vList5"/>
    <dgm:cxn modelId="{E48D0B63-58C6-45B0-A029-BA1E1B8F5DB2}" type="presParOf" srcId="{DD6EDFFE-6CD7-4F7D-A0F7-F0FB731D11F0}" destId="{43658373-E6C3-4C1A-B941-D99BA550FEA5}" srcOrd="0" destOrd="0" presId="urn:microsoft.com/office/officeart/2005/8/layout/vList5"/>
    <dgm:cxn modelId="{F20D8BC3-6CA3-48E2-A2AD-BF5291882350}" type="presParOf" srcId="{DD6EDFFE-6CD7-4F7D-A0F7-F0FB731D11F0}" destId="{A0C0B0BC-99C0-4A28-B562-EA72FFC2CBCB}" srcOrd="1" destOrd="0" presId="urn:microsoft.com/office/officeart/2005/8/layout/vList5"/>
    <dgm:cxn modelId="{3A3D9E7F-FD81-459B-92A9-6FC3649FF1EB}" type="presParOf" srcId="{9FCEEBEA-5DEB-4D60-8D67-22EC402AABD3}" destId="{8A473F2C-58A5-485D-B31C-6745522FBEC9}" srcOrd="3" destOrd="0" presId="urn:microsoft.com/office/officeart/2005/8/layout/vList5"/>
    <dgm:cxn modelId="{A3E097C9-8391-4ADA-974A-1838CC54DA71}" type="presParOf" srcId="{9FCEEBEA-5DEB-4D60-8D67-22EC402AABD3}" destId="{959DD78D-62A0-472B-B968-0CCDB2420B5D}" srcOrd="4" destOrd="0" presId="urn:microsoft.com/office/officeart/2005/8/layout/vList5"/>
    <dgm:cxn modelId="{59600DDF-9EAC-44E4-9FE4-DE5E9D4F8EEF}" type="presParOf" srcId="{959DD78D-62A0-472B-B968-0CCDB2420B5D}" destId="{0462838D-2668-45C1-BE31-A88255F28058}" srcOrd="0" destOrd="0" presId="urn:microsoft.com/office/officeart/2005/8/layout/vList5"/>
    <dgm:cxn modelId="{10CE7C2E-ABE8-49A9-914D-C1B17D26D96E}" type="presParOf" srcId="{959DD78D-62A0-472B-B968-0CCDB2420B5D}" destId="{0E8294EE-5872-4E68-9932-B76B785FE463}"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384F7-78DC-4D8A-AD65-7A34B62B7E2C}">
      <dsp:nvSpPr>
        <dsp:cNvPr id="0" name=""/>
        <dsp:cNvSpPr/>
      </dsp:nvSpPr>
      <dsp:spPr>
        <a:xfrm>
          <a:off x="1512161" y="1080122"/>
          <a:ext cx="1927890" cy="9639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AM (+</a:t>
          </a:r>
          <a:r>
            <a:rPr lang="nl-BE" sz="1600" kern="1200" dirty="0" err="1" smtClean="0"/>
            <a:t>annexes</a:t>
          </a:r>
          <a:r>
            <a:rPr lang="nl-BE" sz="1600" kern="1200" dirty="0" smtClean="0"/>
            <a:t>!)</a:t>
          </a:r>
          <a:endParaRPr lang="fr-BE" sz="1600" kern="1200" dirty="0"/>
        </a:p>
      </dsp:txBody>
      <dsp:txXfrm>
        <a:off x="1540394" y="1108355"/>
        <a:ext cx="1871424" cy="907479"/>
      </dsp:txXfrm>
    </dsp:sp>
    <dsp:sp modelId="{E5B23FBD-02F2-4B7A-8581-5292AD8CB37C}">
      <dsp:nvSpPr>
        <dsp:cNvPr id="0" name=""/>
        <dsp:cNvSpPr/>
      </dsp:nvSpPr>
      <dsp:spPr>
        <a:xfrm rot="18236589">
          <a:off x="3152965" y="995565"/>
          <a:ext cx="1300118" cy="54492"/>
        </a:xfrm>
        <a:custGeom>
          <a:avLst/>
          <a:gdLst/>
          <a:ahLst/>
          <a:cxnLst/>
          <a:rect l="0" t="0" r="0" b="0"/>
          <a:pathLst>
            <a:path>
              <a:moveTo>
                <a:pt x="0" y="27246"/>
              </a:moveTo>
              <a:lnTo>
                <a:pt x="1300118"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a:p>
      </dsp:txBody>
      <dsp:txXfrm>
        <a:off x="3770521" y="990308"/>
        <a:ext cx="65005" cy="65005"/>
      </dsp:txXfrm>
    </dsp:sp>
    <dsp:sp modelId="{9F56AA67-D143-4805-AB0E-95076BBCDF81}">
      <dsp:nvSpPr>
        <dsp:cNvPr id="0" name=""/>
        <dsp:cNvSpPr/>
      </dsp:nvSpPr>
      <dsp:spPr>
        <a:xfrm>
          <a:off x="4165998" y="1554"/>
          <a:ext cx="1927890" cy="9639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Fiche de </a:t>
          </a:r>
          <a:r>
            <a:rPr lang="nl-BE" sz="1600" kern="1200" dirty="0" err="1" smtClean="0"/>
            <a:t>projet</a:t>
          </a:r>
          <a:endParaRPr lang="fr-BE" sz="1600" kern="1200" dirty="0"/>
        </a:p>
      </dsp:txBody>
      <dsp:txXfrm>
        <a:off x="4194231" y="29787"/>
        <a:ext cx="1871424" cy="907479"/>
      </dsp:txXfrm>
    </dsp:sp>
    <dsp:sp modelId="{114AA4A4-8471-4777-8375-68538934607F}">
      <dsp:nvSpPr>
        <dsp:cNvPr id="0" name=""/>
        <dsp:cNvSpPr/>
      </dsp:nvSpPr>
      <dsp:spPr>
        <a:xfrm rot="141839">
          <a:off x="3439741" y="1549833"/>
          <a:ext cx="726565" cy="54492"/>
        </a:xfrm>
        <a:custGeom>
          <a:avLst/>
          <a:gdLst/>
          <a:ahLst/>
          <a:cxnLst/>
          <a:rect l="0" t="0" r="0" b="0"/>
          <a:pathLst>
            <a:path>
              <a:moveTo>
                <a:pt x="0" y="27246"/>
              </a:moveTo>
              <a:lnTo>
                <a:pt x="726565"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a:p>
      </dsp:txBody>
      <dsp:txXfrm>
        <a:off x="3784860" y="1558915"/>
        <a:ext cx="36328" cy="36328"/>
      </dsp:txXfrm>
    </dsp:sp>
    <dsp:sp modelId="{C39D0632-D3F1-41E7-AA95-EC45C7E26D89}">
      <dsp:nvSpPr>
        <dsp:cNvPr id="0" name=""/>
        <dsp:cNvSpPr/>
      </dsp:nvSpPr>
      <dsp:spPr>
        <a:xfrm>
          <a:off x="4165998" y="1110091"/>
          <a:ext cx="1927890" cy="9639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Fiche </a:t>
          </a:r>
          <a:r>
            <a:rPr lang="nl-BE" sz="1600" kern="1200" dirty="0" err="1" smtClean="0"/>
            <a:t>budgétaire</a:t>
          </a:r>
          <a:endParaRPr lang="fr-BE" sz="1600" kern="1200" dirty="0"/>
        </a:p>
      </dsp:txBody>
      <dsp:txXfrm>
        <a:off x="4194231" y="1138324"/>
        <a:ext cx="1871424" cy="907479"/>
      </dsp:txXfrm>
    </dsp:sp>
    <dsp:sp modelId="{2C468AC1-429F-4044-BE26-E7E43EDB5B93}">
      <dsp:nvSpPr>
        <dsp:cNvPr id="0" name=""/>
        <dsp:cNvSpPr/>
      </dsp:nvSpPr>
      <dsp:spPr>
        <a:xfrm rot="3448628">
          <a:off x="3127895" y="2104101"/>
          <a:ext cx="1350257" cy="54492"/>
        </a:xfrm>
        <a:custGeom>
          <a:avLst/>
          <a:gdLst/>
          <a:ahLst/>
          <a:cxnLst/>
          <a:rect l="0" t="0" r="0" b="0"/>
          <a:pathLst>
            <a:path>
              <a:moveTo>
                <a:pt x="0" y="27246"/>
              </a:moveTo>
              <a:lnTo>
                <a:pt x="13502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a:p>
      </dsp:txBody>
      <dsp:txXfrm>
        <a:off x="3769268" y="2097591"/>
        <a:ext cx="67512" cy="67512"/>
      </dsp:txXfrm>
    </dsp:sp>
    <dsp:sp modelId="{CF24E1FE-2FB5-4F4B-99EC-8E36E642B26E}">
      <dsp:nvSpPr>
        <dsp:cNvPr id="0" name=""/>
        <dsp:cNvSpPr/>
      </dsp:nvSpPr>
      <dsp:spPr>
        <a:xfrm>
          <a:off x="4165998" y="2218628"/>
          <a:ext cx="1927890" cy="9639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err="1" smtClean="0"/>
            <a:t>Règles</a:t>
          </a:r>
          <a:r>
            <a:rPr lang="nl-BE" sz="1600" kern="1200" dirty="0" smtClean="0"/>
            <a:t> </a:t>
          </a:r>
          <a:r>
            <a:rPr lang="nl-BE" sz="1600" kern="1200" dirty="0" err="1" smtClean="0"/>
            <a:t>d’éligibilité</a:t>
          </a:r>
          <a:endParaRPr lang="fr-BE" sz="1600" kern="1200" dirty="0"/>
        </a:p>
      </dsp:txBody>
      <dsp:txXfrm>
        <a:off x="4194231" y="2246861"/>
        <a:ext cx="1871424" cy="9074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3C27D-B597-4A39-895C-E22381A474D6}">
      <dsp:nvSpPr>
        <dsp:cNvPr id="0" name=""/>
        <dsp:cNvSpPr/>
      </dsp:nvSpPr>
      <dsp:spPr>
        <a:xfrm rot="5400000">
          <a:off x="4602084" y="-1704968"/>
          <a:ext cx="1176503" cy="48850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nl-BE" sz="1600" kern="1200" dirty="0" err="1" smtClean="0"/>
            <a:t>Subvention</a:t>
          </a:r>
          <a:r>
            <a:rPr lang="nl-BE" sz="1600" kern="1200" dirty="0" smtClean="0"/>
            <a:t> (1) </a:t>
          </a:r>
          <a:endParaRPr lang="fr-BE" sz="1600" kern="1200" dirty="0"/>
        </a:p>
        <a:p>
          <a:pPr marL="171450" lvl="1" indent="-171450" algn="l" defTabSz="711200">
            <a:lnSpc>
              <a:spcPct val="90000"/>
            </a:lnSpc>
            <a:spcBef>
              <a:spcPct val="0"/>
            </a:spcBef>
            <a:spcAft>
              <a:spcPct val="15000"/>
            </a:spcAft>
            <a:buChar char="••"/>
          </a:pPr>
          <a:r>
            <a:rPr lang="nl-BE" sz="1600" kern="1200" dirty="0" err="1" smtClean="0"/>
            <a:t>Financement</a:t>
          </a:r>
          <a:r>
            <a:rPr lang="nl-BE" sz="1600" kern="1200" dirty="0" smtClean="0"/>
            <a:t> (2) </a:t>
          </a:r>
          <a:endParaRPr lang="fr-BE" sz="1600" kern="1200" dirty="0"/>
        </a:p>
        <a:p>
          <a:pPr marL="171450" lvl="1" indent="-171450" algn="l" defTabSz="711200">
            <a:lnSpc>
              <a:spcPct val="90000"/>
            </a:lnSpc>
            <a:spcBef>
              <a:spcPct val="0"/>
            </a:spcBef>
            <a:spcAft>
              <a:spcPct val="15000"/>
            </a:spcAft>
            <a:buChar char="••"/>
          </a:pPr>
          <a:r>
            <a:rPr lang="nl-BE" sz="1600" kern="1200" dirty="0" smtClean="0"/>
            <a:t>Budget (3) </a:t>
          </a:r>
          <a:endParaRPr lang="fr-BE" sz="1600" kern="1200" dirty="0"/>
        </a:p>
        <a:p>
          <a:pPr marL="171450" lvl="1" indent="-171450" algn="l" defTabSz="711200">
            <a:lnSpc>
              <a:spcPct val="90000"/>
            </a:lnSpc>
            <a:spcBef>
              <a:spcPct val="0"/>
            </a:spcBef>
            <a:spcAft>
              <a:spcPct val="15000"/>
            </a:spcAft>
            <a:buChar char="••"/>
          </a:pPr>
          <a:r>
            <a:rPr lang="nl-BE" sz="1600" kern="1200" dirty="0" err="1" smtClean="0"/>
            <a:t>Modalités</a:t>
          </a:r>
          <a:r>
            <a:rPr lang="nl-BE" sz="1600" kern="1200" dirty="0" smtClean="0"/>
            <a:t> de </a:t>
          </a:r>
          <a:r>
            <a:rPr lang="nl-BE" sz="1600" kern="1200" dirty="0" err="1" smtClean="0"/>
            <a:t>paiement</a:t>
          </a:r>
          <a:r>
            <a:rPr lang="nl-BE" sz="1600" kern="1200" dirty="0" smtClean="0"/>
            <a:t> (6)</a:t>
          </a:r>
          <a:endParaRPr lang="fr-BE" sz="1600" kern="1200" dirty="0"/>
        </a:p>
      </dsp:txBody>
      <dsp:txXfrm rot="-5400000">
        <a:off x="2747825" y="206723"/>
        <a:ext cx="4827590" cy="1061639"/>
      </dsp:txXfrm>
    </dsp:sp>
    <dsp:sp modelId="{551430A6-5DA4-4075-A872-0A42960EE0A9}">
      <dsp:nvSpPr>
        <dsp:cNvPr id="0" name=""/>
        <dsp:cNvSpPr/>
      </dsp:nvSpPr>
      <dsp:spPr>
        <a:xfrm>
          <a:off x="0" y="2228"/>
          <a:ext cx="2747825" cy="14706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nl-BE" sz="3300" kern="1200" dirty="0" smtClean="0"/>
            <a:t>Financier</a:t>
          </a:r>
          <a:endParaRPr lang="fr-BE" sz="3300" kern="1200" dirty="0"/>
        </a:p>
      </dsp:txBody>
      <dsp:txXfrm>
        <a:off x="71790" y="74018"/>
        <a:ext cx="2604245" cy="1327049"/>
      </dsp:txXfrm>
    </dsp:sp>
    <dsp:sp modelId="{A0C0B0BC-99C0-4A28-B562-EA72FFC2CBCB}">
      <dsp:nvSpPr>
        <dsp:cNvPr id="0" name=""/>
        <dsp:cNvSpPr/>
      </dsp:nvSpPr>
      <dsp:spPr>
        <a:xfrm rot="5400000">
          <a:off x="4602084" y="-184902"/>
          <a:ext cx="1176503" cy="48850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nl-BE" sz="1600" kern="1200" dirty="0" err="1" smtClean="0"/>
            <a:t>Modalités</a:t>
          </a:r>
          <a:r>
            <a:rPr lang="nl-BE" sz="1600" kern="1200" dirty="0" smtClean="0"/>
            <a:t> </a:t>
          </a:r>
          <a:r>
            <a:rPr lang="nl-BE" sz="1600" kern="1200" dirty="0" err="1" smtClean="0"/>
            <a:t>d’exécution</a:t>
          </a:r>
          <a:r>
            <a:rPr lang="nl-BE" sz="1600" kern="1200" dirty="0" smtClean="0"/>
            <a:t> (4)</a:t>
          </a:r>
          <a:endParaRPr lang="fr-BE" sz="1600" kern="1200" dirty="0"/>
        </a:p>
        <a:p>
          <a:pPr marL="171450" lvl="1" indent="-171450" algn="l" defTabSz="711200">
            <a:lnSpc>
              <a:spcPct val="90000"/>
            </a:lnSpc>
            <a:spcBef>
              <a:spcPct val="0"/>
            </a:spcBef>
            <a:spcAft>
              <a:spcPct val="15000"/>
            </a:spcAft>
            <a:buChar char="••"/>
          </a:pPr>
          <a:r>
            <a:rPr lang="nl-BE" sz="1600" kern="1200" dirty="0" smtClean="0"/>
            <a:t>Rapportage (5)</a:t>
          </a:r>
          <a:endParaRPr lang="fr-BE" sz="1600" kern="1200" dirty="0"/>
        </a:p>
        <a:p>
          <a:pPr marL="171450" lvl="1" indent="-171450" algn="l" defTabSz="711200">
            <a:lnSpc>
              <a:spcPct val="90000"/>
            </a:lnSpc>
            <a:spcBef>
              <a:spcPct val="0"/>
            </a:spcBef>
            <a:spcAft>
              <a:spcPct val="15000"/>
            </a:spcAft>
            <a:buChar char="••"/>
          </a:pPr>
          <a:r>
            <a:rPr lang="nl-BE" sz="1600" kern="1200" dirty="0" err="1" smtClean="0"/>
            <a:t>Enregistrement</a:t>
          </a:r>
          <a:r>
            <a:rPr lang="nl-BE" sz="1600" kern="1200" dirty="0" smtClean="0"/>
            <a:t> des </a:t>
          </a:r>
          <a:r>
            <a:rPr lang="nl-BE" sz="1600" kern="1200" dirty="0" err="1" smtClean="0"/>
            <a:t>dépenses</a:t>
          </a:r>
          <a:r>
            <a:rPr lang="nl-BE" sz="1600" kern="1200" dirty="0" smtClean="0"/>
            <a:t> (7) </a:t>
          </a:r>
          <a:endParaRPr lang="fr-BE" sz="1600" kern="1200" dirty="0"/>
        </a:p>
      </dsp:txBody>
      <dsp:txXfrm rot="-5400000">
        <a:off x="2747825" y="1726789"/>
        <a:ext cx="4827590" cy="1061639"/>
      </dsp:txXfrm>
    </dsp:sp>
    <dsp:sp modelId="{43658373-E6C3-4C1A-B941-D99BA550FEA5}">
      <dsp:nvSpPr>
        <dsp:cNvPr id="0" name=""/>
        <dsp:cNvSpPr/>
      </dsp:nvSpPr>
      <dsp:spPr>
        <a:xfrm>
          <a:off x="0" y="1546389"/>
          <a:ext cx="2747825" cy="14706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nl-BE" sz="3300" kern="1200" dirty="0" smtClean="0"/>
            <a:t>Rapportage</a:t>
          </a:r>
          <a:endParaRPr lang="fr-BE" sz="3300" kern="1200" dirty="0"/>
        </a:p>
      </dsp:txBody>
      <dsp:txXfrm>
        <a:off x="71790" y="1618179"/>
        <a:ext cx="2604245" cy="1327049"/>
      </dsp:txXfrm>
    </dsp:sp>
    <dsp:sp modelId="{0E8294EE-5872-4E68-9932-B76B785FE463}">
      <dsp:nvSpPr>
        <dsp:cNvPr id="0" name=""/>
        <dsp:cNvSpPr/>
      </dsp:nvSpPr>
      <dsp:spPr>
        <a:xfrm rot="5400000">
          <a:off x="4602084" y="1383353"/>
          <a:ext cx="1176503" cy="48850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14300" lvl="1" indent="-114300" algn="l" defTabSz="533400">
            <a:lnSpc>
              <a:spcPct val="90000"/>
            </a:lnSpc>
            <a:spcBef>
              <a:spcPct val="0"/>
            </a:spcBef>
            <a:spcAft>
              <a:spcPct val="15000"/>
            </a:spcAft>
            <a:buChar char="••"/>
          </a:pPr>
          <a:r>
            <a:rPr lang="nl-BE" sz="1200" kern="1200" dirty="0" err="1" smtClean="0"/>
            <a:t>Contrôles</a:t>
          </a:r>
          <a:r>
            <a:rPr lang="nl-BE" sz="1200" kern="1200" dirty="0" smtClean="0"/>
            <a:t> (8)</a:t>
          </a:r>
          <a:endParaRPr lang="fr-BE" sz="1200" kern="1200" dirty="0"/>
        </a:p>
        <a:p>
          <a:pPr marL="114300" lvl="1" indent="-114300" algn="l" defTabSz="533400">
            <a:lnSpc>
              <a:spcPct val="90000"/>
            </a:lnSpc>
            <a:spcBef>
              <a:spcPct val="0"/>
            </a:spcBef>
            <a:spcAft>
              <a:spcPct val="15000"/>
            </a:spcAft>
            <a:buChar char="••"/>
          </a:pPr>
          <a:r>
            <a:rPr lang="nl-BE" sz="1200" kern="1200" dirty="0" err="1" smtClean="0"/>
            <a:t>Publicité</a:t>
          </a:r>
          <a:r>
            <a:rPr lang="nl-BE" sz="1200" kern="1200" dirty="0" smtClean="0"/>
            <a:t> (9)</a:t>
          </a:r>
          <a:endParaRPr lang="fr-BE" sz="1200" kern="1200" dirty="0"/>
        </a:p>
        <a:p>
          <a:pPr marL="114300" lvl="1" indent="-114300" algn="l" defTabSz="533400">
            <a:lnSpc>
              <a:spcPct val="90000"/>
            </a:lnSpc>
            <a:spcBef>
              <a:spcPct val="0"/>
            </a:spcBef>
            <a:spcAft>
              <a:spcPct val="15000"/>
            </a:spcAft>
            <a:buChar char="••"/>
          </a:pPr>
          <a:r>
            <a:rPr lang="nl-BE" sz="1200" kern="1200" dirty="0" err="1" smtClean="0"/>
            <a:t>Conflits</a:t>
          </a:r>
          <a:r>
            <a:rPr lang="nl-BE" sz="1200" kern="1200" dirty="0" smtClean="0"/>
            <a:t> </a:t>
          </a:r>
          <a:r>
            <a:rPr lang="nl-BE" sz="1200" kern="1200" dirty="0" err="1" smtClean="0"/>
            <a:t>d’intérêts</a:t>
          </a:r>
          <a:r>
            <a:rPr lang="nl-BE" sz="1200" kern="1200" dirty="0" smtClean="0"/>
            <a:t> (10)</a:t>
          </a:r>
          <a:endParaRPr lang="fr-BE" sz="1200" kern="1200" dirty="0"/>
        </a:p>
        <a:p>
          <a:pPr marL="114300" lvl="1" indent="-114300" algn="l" defTabSz="533400">
            <a:lnSpc>
              <a:spcPct val="90000"/>
            </a:lnSpc>
            <a:spcBef>
              <a:spcPct val="0"/>
            </a:spcBef>
            <a:spcAft>
              <a:spcPct val="15000"/>
            </a:spcAft>
            <a:buChar char="••"/>
          </a:pPr>
          <a:r>
            <a:rPr lang="nl-BE" sz="1200" kern="1200" dirty="0" smtClean="0"/>
            <a:t>Force majeure (11) </a:t>
          </a:r>
          <a:endParaRPr lang="fr-BE" sz="1200" kern="1200" dirty="0"/>
        </a:p>
        <a:p>
          <a:pPr marL="114300" lvl="1" indent="-114300" algn="l" defTabSz="533400">
            <a:lnSpc>
              <a:spcPct val="90000"/>
            </a:lnSpc>
            <a:spcBef>
              <a:spcPct val="0"/>
            </a:spcBef>
            <a:spcAft>
              <a:spcPct val="15000"/>
            </a:spcAft>
            <a:buChar char="••"/>
          </a:pPr>
          <a:r>
            <a:rPr lang="nl-BE" sz="1200" kern="1200" dirty="0" err="1" smtClean="0"/>
            <a:t>Clôture</a:t>
          </a:r>
          <a:r>
            <a:rPr lang="nl-BE" sz="1200" kern="1200" dirty="0" smtClean="0"/>
            <a:t> (12)</a:t>
          </a:r>
          <a:endParaRPr lang="fr-BE" sz="1200" kern="1200" dirty="0"/>
        </a:p>
        <a:p>
          <a:pPr marL="114300" lvl="1" indent="-114300" algn="l" defTabSz="533400">
            <a:lnSpc>
              <a:spcPct val="90000"/>
            </a:lnSpc>
            <a:spcBef>
              <a:spcPct val="0"/>
            </a:spcBef>
            <a:spcAft>
              <a:spcPct val="15000"/>
            </a:spcAft>
            <a:buChar char="••"/>
          </a:pPr>
          <a:r>
            <a:rPr lang="nl-BE" sz="1200" kern="1200" dirty="0" smtClean="0"/>
            <a:t>Privacy (13)</a:t>
          </a:r>
          <a:endParaRPr lang="fr-BE" sz="1200" kern="1200" dirty="0"/>
        </a:p>
        <a:p>
          <a:pPr marL="114300" lvl="1" indent="-114300" algn="l" defTabSz="533400">
            <a:lnSpc>
              <a:spcPct val="90000"/>
            </a:lnSpc>
            <a:spcBef>
              <a:spcPct val="0"/>
            </a:spcBef>
            <a:spcAft>
              <a:spcPct val="15000"/>
            </a:spcAft>
            <a:buChar char="••"/>
          </a:pPr>
          <a:r>
            <a:rPr lang="nl-BE" sz="1200" kern="1200" dirty="0" err="1" smtClean="0"/>
            <a:t>Durée</a:t>
          </a:r>
          <a:r>
            <a:rPr lang="nl-BE" sz="1200" kern="1200" dirty="0" smtClean="0"/>
            <a:t> (14)</a:t>
          </a:r>
          <a:endParaRPr lang="fr-BE" sz="1200" kern="1200" dirty="0"/>
        </a:p>
      </dsp:txBody>
      <dsp:txXfrm rot="-5400000">
        <a:off x="2747825" y="3295044"/>
        <a:ext cx="4827590" cy="1061639"/>
      </dsp:txXfrm>
    </dsp:sp>
    <dsp:sp modelId="{0462838D-2668-45C1-BE31-A88255F28058}">
      <dsp:nvSpPr>
        <dsp:cNvPr id="0" name=""/>
        <dsp:cNvSpPr/>
      </dsp:nvSpPr>
      <dsp:spPr>
        <a:xfrm>
          <a:off x="0" y="3090550"/>
          <a:ext cx="2747825" cy="14706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nl-BE" sz="3300" kern="1200" dirty="0" err="1" smtClean="0"/>
            <a:t>Contrôle</a:t>
          </a:r>
          <a:endParaRPr lang="fr-BE" sz="3300" kern="1200" dirty="0"/>
        </a:p>
      </dsp:txBody>
      <dsp:txXfrm>
        <a:off x="71790" y="3162340"/>
        <a:ext cx="2604245" cy="13270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6"/>
          <p:cNvSpPr>
            <a:spLocks noChangeArrowheads="1"/>
          </p:cNvSpPr>
          <p:nvPr/>
        </p:nvSpPr>
        <p:spPr bwMode="auto">
          <a:xfrm>
            <a:off x="533277" y="9366110"/>
            <a:ext cx="1143654" cy="24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nl-NL" altLang="nl-BE" sz="1000"/>
              <a:t>25 september 2005</a:t>
            </a:r>
          </a:p>
        </p:txBody>
      </p:sp>
      <p:sp>
        <p:nvSpPr>
          <p:cNvPr id="4103" name="Rectangle 7"/>
          <p:cNvSpPr>
            <a:spLocks noGrp="1" noChangeArrowheads="1"/>
          </p:cNvSpPr>
          <p:nvPr>
            <p:ph type="ftr" sz="quarter" idx="2"/>
          </p:nvPr>
        </p:nvSpPr>
        <p:spPr bwMode="auto">
          <a:xfrm>
            <a:off x="1681751" y="9366110"/>
            <a:ext cx="3474331" cy="24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smtClean="0"/>
            </a:lvl1pPr>
          </a:lstStyle>
          <a:p>
            <a:pPr>
              <a:defRPr/>
            </a:pPr>
            <a:r>
              <a:rPr lang="en-US" altLang="nl-BE" smtClean="0"/>
              <a:t>Supported by the Asylum, Migration and Integration Fund &amp; the Internal Security Fund</a:t>
            </a:r>
            <a:endParaRPr lang="nl-NL" altLang="nl-BE"/>
          </a:p>
        </p:txBody>
      </p:sp>
      <p:sp>
        <p:nvSpPr>
          <p:cNvPr id="4104" name="Rectangle 8"/>
          <p:cNvSpPr>
            <a:spLocks noGrp="1" noChangeArrowheads="1"/>
          </p:cNvSpPr>
          <p:nvPr>
            <p:ph type="sldNum" sz="quarter" idx="3"/>
          </p:nvPr>
        </p:nvSpPr>
        <p:spPr bwMode="auto">
          <a:xfrm>
            <a:off x="5160901" y="9366110"/>
            <a:ext cx="1145260" cy="24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000" smtClean="0"/>
            </a:lvl1pPr>
          </a:lstStyle>
          <a:p>
            <a:pPr>
              <a:defRPr/>
            </a:pPr>
            <a:fld id="{0A28C888-EAA4-4F7F-A4C3-DB9BCEF602D6}" type="slidenum">
              <a:rPr lang="nl-NL" altLang="nl-BE"/>
              <a:pPr>
                <a:defRPr/>
              </a:pPr>
              <a:t>‹N°›</a:t>
            </a:fld>
            <a:endParaRPr lang="nl-NL" altLang="nl-BE"/>
          </a:p>
        </p:txBody>
      </p:sp>
      <p:sp>
        <p:nvSpPr>
          <p:cNvPr id="8197" name="Line 9"/>
          <p:cNvSpPr>
            <a:spLocks noChangeShapeType="1"/>
          </p:cNvSpPr>
          <p:nvPr/>
        </p:nvSpPr>
        <p:spPr bwMode="auto">
          <a:xfrm>
            <a:off x="541309" y="9311813"/>
            <a:ext cx="57712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nl-BE"/>
          </a:p>
        </p:txBody>
      </p:sp>
    </p:spTree>
    <p:extLst>
      <p:ext uri="{BB962C8B-B14F-4D97-AF65-F5344CB8AC3E}">
        <p14:creationId xmlns:p14="http://schemas.microsoft.com/office/powerpoint/2010/main" val="288428746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8"/>
          <p:cNvSpPr>
            <a:spLocks noGrp="1" noRot="1" noChangeAspect="1" noChangeArrowheads="1" noTextEdit="1"/>
          </p:cNvSpPr>
          <p:nvPr>
            <p:ph type="sldImg" idx="2"/>
          </p:nvPr>
        </p:nvSpPr>
        <p:spPr bwMode="auto">
          <a:xfrm>
            <a:off x="938213" y="765175"/>
            <a:ext cx="4908550" cy="36814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925203" y="4752523"/>
            <a:ext cx="4934418" cy="4445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BE" noProof="0" smtClean="0"/>
              <a:t>Klik om de opmaakprofielen van de modeltekst te bewerken</a:t>
            </a:r>
          </a:p>
          <a:p>
            <a:pPr lvl="1"/>
            <a:r>
              <a:rPr lang="nl-NL" altLang="nl-BE" noProof="0" smtClean="0"/>
              <a:t>Tweede niveau</a:t>
            </a:r>
          </a:p>
          <a:p>
            <a:pPr lvl="2"/>
            <a:r>
              <a:rPr lang="nl-NL" altLang="nl-BE" noProof="0" smtClean="0"/>
              <a:t>Derde niveau</a:t>
            </a:r>
          </a:p>
          <a:p>
            <a:pPr lvl="3"/>
            <a:r>
              <a:rPr lang="nl-NL" altLang="nl-BE" noProof="0" smtClean="0"/>
              <a:t>Vierde niveau</a:t>
            </a:r>
          </a:p>
          <a:p>
            <a:pPr lvl="4"/>
            <a:r>
              <a:rPr lang="nl-NL" altLang="nl-BE" noProof="0" smtClean="0"/>
              <a:t>Vijfde niveau</a:t>
            </a:r>
          </a:p>
        </p:txBody>
      </p:sp>
      <p:sp>
        <p:nvSpPr>
          <p:cNvPr id="6148" name="Rectangle 1032"/>
          <p:cNvSpPr>
            <a:spLocks noChangeArrowheads="1"/>
          </p:cNvSpPr>
          <p:nvPr/>
        </p:nvSpPr>
        <p:spPr bwMode="auto">
          <a:xfrm>
            <a:off x="915566" y="9489074"/>
            <a:ext cx="1143654" cy="247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nl-NL" altLang="nl-BE" sz="1000"/>
              <a:t>25 september 2005</a:t>
            </a:r>
          </a:p>
        </p:txBody>
      </p:sp>
      <p:sp>
        <p:nvSpPr>
          <p:cNvPr id="6149" name="Rectangle 1033"/>
          <p:cNvSpPr>
            <a:spLocks noChangeArrowheads="1"/>
          </p:cNvSpPr>
          <p:nvPr/>
        </p:nvSpPr>
        <p:spPr bwMode="auto">
          <a:xfrm>
            <a:off x="1681751" y="9489074"/>
            <a:ext cx="3474331" cy="247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r>
              <a:rPr lang="nl-NL" altLang="nl-BE" sz="1000"/>
              <a:t>Via Beeld &gt; Koptekst en voettekst kan je de voettekst ingeven</a:t>
            </a:r>
          </a:p>
        </p:txBody>
      </p:sp>
      <p:sp>
        <p:nvSpPr>
          <p:cNvPr id="6150" name="Rectangle 1034"/>
          <p:cNvSpPr>
            <a:spLocks noChangeArrowheads="1"/>
          </p:cNvSpPr>
          <p:nvPr/>
        </p:nvSpPr>
        <p:spPr bwMode="auto">
          <a:xfrm>
            <a:off x="4789856" y="9489074"/>
            <a:ext cx="1145261" cy="247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r" eaLnBrk="1" hangingPunct="1"/>
            <a:fld id="{D6C752B0-A016-476B-9A59-BA38DAFCB84B}" type="slidenum">
              <a:rPr lang="nl-NL" altLang="nl-BE" sz="1000"/>
              <a:pPr algn="r" eaLnBrk="1" hangingPunct="1"/>
              <a:t>‹N°›</a:t>
            </a:fld>
            <a:endParaRPr lang="nl-NL" altLang="nl-BE" sz="1000"/>
          </a:p>
        </p:txBody>
      </p:sp>
      <p:sp>
        <p:nvSpPr>
          <p:cNvPr id="6151" name="Line 1035"/>
          <p:cNvSpPr>
            <a:spLocks noChangeShapeType="1"/>
          </p:cNvSpPr>
          <p:nvPr/>
        </p:nvSpPr>
        <p:spPr bwMode="auto">
          <a:xfrm>
            <a:off x="912355" y="9433181"/>
            <a:ext cx="5027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nl-BE"/>
          </a:p>
        </p:txBody>
      </p:sp>
    </p:spTree>
    <p:extLst>
      <p:ext uri="{BB962C8B-B14F-4D97-AF65-F5344CB8AC3E}">
        <p14:creationId xmlns:p14="http://schemas.microsoft.com/office/powerpoint/2010/main" val="456882086"/>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rgbClr val="D2D2C6"/>
        </a:solid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793750" y="2260600"/>
            <a:ext cx="1800225" cy="4318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sp>
        <p:nvSpPr>
          <p:cNvPr id="5" name="Rectangle 8"/>
          <p:cNvSpPr>
            <a:spLocks noChangeArrowheads="1"/>
          </p:cNvSpPr>
          <p:nvPr/>
        </p:nvSpPr>
        <p:spPr bwMode="auto">
          <a:xfrm>
            <a:off x="0" y="0"/>
            <a:ext cx="9140825" cy="14620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pic>
        <p:nvPicPr>
          <p:cNvPr id="6" name="Picture 12" descr="logo-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6725" y="6299200"/>
            <a:ext cx="2921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103 ibz-FRNL_POS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188" y="420688"/>
            <a:ext cx="23780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20"/>
          <p:cNvGrpSpPr>
            <a:grpSpLocks/>
          </p:cNvGrpSpPr>
          <p:nvPr/>
        </p:nvGrpSpPr>
        <p:grpSpPr bwMode="auto">
          <a:xfrm>
            <a:off x="793750" y="2692400"/>
            <a:ext cx="7626350" cy="3171825"/>
            <a:chOff x="500" y="1696"/>
            <a:chExt cx="4804" cy="1998"/>
          </a:xfrm>
        </p:grpSpPr>
        <p:sp>
          <p:nvSpPr>
            <p:cNvPr id="9" name="Rectangle 14"/>
            <p:cNvSpPr>
              <a:spLocks noChangeArrowheads="1"/>
            </p:cNvSpPr>
            <p:nvPr/>
          </p:nvSpPr>
          <p:spPr bwMode="auto">
            <a:xfrm>
              <a:off x="500" y="1696"/>
              <a:ext cx="4588" cy="216"/>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sp>
          <p:nvSpPr>
            <p:cNvPr id="10" name="Rectangle 15"/>
            <p:cNvSpPr>
              <a:spLocks noChangeArrowheads="1"/>
            </p:cNvSpPr>
            <p:nvPr/>
          </p:nvSpPr>
          <p:spPr bwMode="auto">
            <a:xfrm>
              <a:off x="5088" y="1696"/>
              <a:ext cx="216" cy="1782"/>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sp>
          <p:nvSpPr>
            <p:cNvPr id="11" name="Rectangle 18"/>
            <p:cNvSpPr>
              <a:spLocks noChangeArrowheads="1"/>
            </p:cNvSpPr>
            <p:nvPr/>
          </p:nvSpPr>
          <p:spPr bwMode="auto">
            <a:xfrm>
              <a:off x="716" y="3478"/>
              <a:ext cx="4588" cy="216"/>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sp>
          <p:nvSpPr>
            <p:cNvPr id="12" name="Rectangle 19"/>
            <p:cNvSpPr>
              <a:spLocks noChangeArrowheads="1"/>
            </p:cNvSpPr>
            <p:nvPr/>
          </p:nvSpPr>
          <p:spPr bwMode="auto">
            <a:xfrm>
              <a:off x="500" y="1912"/>
              <a:ext cx="216" cy="1782"/>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grpSp>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pPr lvl="0"/>
            <a:r>
              <a:rPr lang="nl-NL" altLang="nl-BE" noProof="0" smtClean="0"/>
              <a:t>Klik om de stijl te bewerken</a:t>
            </a:r>
          </a:p>
        </p:txBody>
      </p:sp>
      <p:sp>
        <p:nvSpPr>
          <p:cNvPr id="6148" name="Rectangle 4"/>
          <p:cNvSpPr>
            <a:spLocks noGrp="1" noChangeArrowheads="1"/>
          </p:cNvSpPr>
          <p:nvPr>
            <p:ph type="subTitle" idx="1"/>
          </p:nvPr>
        </p:nvSpPr>
        <p:spPr>
          <a:xfrm>
            <a:off x="1736725" y="4718050"/>
            <a:ext cx="5729288" cy="728663"/>
          </a:xfrm>
          <a:noFill/>
          <a:extLst>
            <a:ext uri="{909E8E84-426E-40DD-AFC4-6F175D3DCCD1}">
              <a14:hiddenFill xmlns:a14="http://schemas.microsoft.com/office/drawing/2010/main">
                <a:solidFill>
                  <a:schemeClr val="accent1"/>
                </a:solidFill>
              </a14:hiddenFill>
            </a:ext>
          </a:extLst>
        </p:spPr>
        <p:txBody>
          <a:bodyPr/>
          <a:lstStyle>
            <a:lvl1pPr marL="0" indent="0" algn="r">
              <a:lnSpc>
                <a:spcPts val="2600"/>
              </a:lnSpc>
              <a:spcBef>
                <a:spcPct val="0"/>
              </a:spcBef>
              <a:buFontTx/>
              <a:buNone/>
              <a:defRPr sz="2200" b="0">
                <a:solidFill>
                  <a:schemeClr val="tx2"/>
                </a:solidFill>
                <a:latin typeface="Arial Narrow" pitchFamily="34" charset="0"/>
              </a:defRPr>
            </a:lvl1pPr>
          </a:lstStyle>
          <a:p>
            <a:pPr lvl="0"/>
            <a:r>
              <a:rPr lang="nl-NL" altLang="nl-BE" noProof="0" smtClean="0"/>
              <a:t>Klik om de ondertitelstijl van het model te bewerken</a:t>
            </a:r>
          </a:p>
        </p:txBody>
      </p:sp>
      <p:sp>
        <p:nvSpPr>
          <p:cNvPr id="13" name="Rectangle 5"/>
          <p:cNvSpPr>
            <a:spLocks noGrp="1" noChangeArrowheads="1"/>
          </p:cNvSpPr>
          <p:nvPr>
            <p:ph type="dt" sz="half" idx="10"/>
          </p:nvPr>
        </p:nvSpPr>
        <p:spPr>
          <a:xfrm>
            <a:off x="790575" y="2371725"/>
            <a:ext cx="1800225" cy="276225"/>
          </a:xfrm>
        </p:spPr>
        <p:txBody>
          <a:bodyPr/>
          <a:lstStyle>
            <a:lvl1pPr algn="ctr">
              <a:defRPr sz="1400" smtClean="0">
                <a:solidFill>
                  <a:schemeClr val="bg1"/>
                </a:solidFill>
              </a:defRPr>
            </a:lvl1pPr>
          </a:lstStyle>
          <a:p>
            <a:pPr>
              <a:defRPr/>
            </a:pPr>
            <a:fld id="{5243F493-3002-4B89-8117-193FD34FD68E}" type="datetime1">
              <a:rPr lang="nl-BE" altLang="nl-BE" smtClean="0"/>
              <a:t>18/05/2018</a:t>
            </a:fld>
            <a:endParaRPr lang="fr-BE" altLang="nl-BE"/>
          </a:p>
        </p:txBody>
      </p:sp>
    </p:spTree>
    <p:extLst>
      <p:ext uri="{BB962C8B-B14F-4D97-AF65-F5344CB8AC3E}">
        <p14:creationId xmlns:p14="http://schemas.microsoft.com/office/powerpoint/2010/main" val="3581433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2B9F5572-9435-49A3-A7A1-149F7C1D61E5}" type="datetime1">
              <a:rPr lang="nl-BE" altLang="nl-BE" smtClean="0"/>
              <a:t>18/05/2018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990091D0-6B15-49F6-BAF1-C681B5D0A980}" type="slidenum">
              <a:rPr lang="nl-NL" altLang="nl-BE"/>
              <a:pPr>
                <a:defRPr/>
              </a:pPr>
              <a:t>‹N°›</a:t>
            </a:fld>
            <a:endParaRPr lang="nl-NL" altLang="nl-BE"/>
          </a:p>
        </p:txBody>
      </p:sp>
    </p:spTree>
    <p:extLst>
      <p:ext uri="{BB962C8B-B14F-4D97-AF65-F5344CB8AC3E}">
        <p14:creationId xmlns:p14="http://schemas.microsoft.com/office/powerpoint/2010/main" val="378394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35738" y="241300"/>
            <a:ext cx="1887537" cy="57499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68363" y="241300"/>
            <a:ext cx="5514975" cy="57499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90CEE477-E71C-4867-936F-DDB76E757201}" type="datetime1">
              <a:rPr lang="nl-BE" altLang="nl-BE" smtClean="0"/>
              <a:t>18/05/2018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B52007BD-3695-43F7-94E8-45BF2069BD83}" type="slidenum">
              <a:rPr lang="nl-NL" altLang="nl-BE"/>
              <a:pPr>
                <a:defRPr/>
              </a:pPr>
              <a:t>‹N°›</a:t>
            </a:fld>
            <a:endParaRPr lang="nl-NL" altLang="nl-BE"/>
          </a:p>
        </p:txBody>
      </p:sp>
    </p:spTree>
    <p:extLst>
      <p:ext uri="{BB962C8B-B14F-4D97-AF65-F5344CB8AC3E}">
        <p14:creationId xmlns:p14="http://schemas.microsoft.com/office/powerpoint/2010/main" val="291743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BE493C2F-A104-49F6-926F-29B925B9B0A1}" type="datetime1">
              <a:rPr lang="nl-BE" altLang="nl-BE" smtClean="0"/>
              <a:t>18/05/2018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85C6E6F3-F23C-4208-945D-9459BCB25F44}" type="slidenum">
              <a:rPr lang="nl-NL" altLang="nl-BE"/>
              <a:pPr>
                <a:defRPr/>
              </a:pPr>
              <a:t>‹N°›</a:t>
            </a:fld>
            <a:endParaRPr lang="nl-NL" altLang="nl-BE"/>
          </a:p>
        </p:txBody>
      </p:sp>
    </p:spTree>
    <p:extLst>
      <p:ext uri="{BB962C8B-B14F-4D97-AF65-F5344CB8AC3E}">
        <p14:creationId xmlns:p14="http://schemas.microsoft.com/office/powerpoint/2010/main" val="7513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1A2CE287-D501-401E-AE7E-C15977BDFFF7}" type="datetime1">
              <a:rPr lang="nl-BE" altLang="nl-BE" smtClean="0"/>
              <a:t>18/05/2018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18F41BF0-B66D-4663-9A49-9D5752D6D865}" type="slidenum">
              <a:rPr lang="nl-NL" altLang="nl-BE"/>
              <a:pPr>
                <a:defRPr/>
              </a:pPr>
              <a:t>‹N°›</a:t>
            </a:fld>
            <a:endParaRPr lang="nl-NL" altLang="nl-BE"/>
          </a:p>
        </p:txBody>
      </p:sp>
    </p:spTree>
    <p:extLst>
      <p:ext uri="{BB962C8B-B14F-4D97-AF65-F5344CB8AC3E}">
        <p14:creationId xmlns:p14="http://schemas.microsoft.com/office/powerpoint/2010/main" val="225211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863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fld id="{A04361C8-6889-48F5-B596-B9DB3067B0F8}" type="datetime1">
              <a:rPr lang="nl-BE" altLang="nl-BE" smtClean="0"/>
              <a:t>18/05/2018</a:t>
            </a:fld>
            <a:endParaRPr lang="fr-BE" altLang="nl-BE"/>
          </a:p>
        </p:txBody>
      </p:sp>
      <p:sp>
        <p:nvSpPr>
          <p:cNvPr id="6" name="Rectangle 6"/>
          <p:cNvSpPr>
            <a:spLocks noGrp="1" noChangeArrowheads="1"/>
          </p:cNvSpPr>
          <p:nvPr>
            <p:ph type="sldNum" sz="quarter" idx="11"/>
          </p:nvPr>
        </p:nvSpPr>
        <p:spPr>
          <a:ln/>
        </p:spPr>
        <p:txBody>
          <a:bodyPr/>
          <a:lstStyle>
            <a:lvl1pPr>
              <a:defRPr/>
            </a:lvl1pPr>
          </a:lstStyle>
          <a:p>
            <a:pPr>
              <a:defRPr/>
            </a:pPr>
            <a:fld id="{DD72C6A9-0D4C-4DF5-A232-56725511480B}" type="slidenum">
              <a:rPr lang="nl-NL" altLang="nl-BE"/>
              <a:pPr>
                <a:defRPr/>
              </a:pPr>
              <a:t>‹N°›</a:t>
            </a:fld>
            <a:endParaRPr lang="nl-NL" altLang="nl-BE"/>
          </a:p>
        </p:txBody>
      </p:sp>
    </p:spTree>
    <p:extLst>
      <p:ext uri="{BB962C8B-B14F-4D97-AF65-F5344CB8AC3E}">
        <p14:creationId xmlns:p14="http://schemas.microsoft.com/office/powerpoint/2010/main" val="48268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fld id="{918B103C-A8F2-4B72-A6C3-9CF03ADFED22}" type="datetime1">
              <a:rPr lang="nl-BE" altLang="nl-BE" smtClean="0"/>
              <a:t>18/05/2018</a:t>
            </a:fld>
            <a:endParaRPr lang="fr-BE" altLang="nl-BE"/>
          </a:p>
        </p:txBody>
      </p:sp>
      <p:sp>
        <p:nvSpPr>
          <p:cNvPr id="8" name="Rectangle 6"/>
          <p:cNvSpPr>
            <a:spLocks noGrp="1" noChangeArrowheads="1"/>
          </p:cNvSpPr>
          <p:nvPr>
            <p:ph type="sldNum" sz="quarter" idx="11"/>
          </p:nvPr>
        </p:nvSpPr>
        <p:spPr>
          <a:ln/>
        </p:spPr>
        <p:txBody>
          <a:bodyPr/>
          <a:lstStyle>
            <a:lvl1pPr>
              <a:defRPr/>
            </a:lvl1pPr>
          </a:lstStyle>
          <a:p>
            <a:pPr>
              <a:defRPr/>
            </a:pPr>
            <a:fld id="{2746B160-1060-432F-BC8F-0556C447252E}" type="slidenum">
              <a:rPr lang="nl-NL" altLang="nl-BE"/>
              <a:pPr>
                <a:defRPr/>
              </a:pPr>
              <a:t>‹N°›</a:t>
            </a:fld>
            <a:endParaRPr lang="nl-NL" altLang="nl-BE"/>
          </a:p>
        </p:txBody>
      </p:sp>
    </p:spTree>
    <p:extLst>
      <p:ext uri="{BB962C8B-B14F-4D97-AF65-F5344CB8AC3E}">
        <p14:creationId xmlns:p14="http://schemas.microsoft.com/office/powerpoint/2010/main" val="98552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fld id="{E46D1B93-66E1-4CCD-8FCF-FAC47F770AC1}" type="datetime1">
              <a:rPr lang="nl-BE" altLang="nl-BE" smtClean="0"/>
              <a:t>18/05/2018</a:t>
            </a:fld>
            <a:endParaRPr lang="fr-BE" altLang="nl-BE"/>
          </a:p>
        </p:txBody>
      </p:sp>
      <p:sp>
        <p:nvSpPr>
          <p:cNvPr id="4" name="Rectangle 6"/>
          <p:cNvSpPr>
            <a:spLocks noGrp="1" noChangeArrowheads="1"/>
          </p:cNvSpPr>
          <p:nvPr>
            <p:ph type="sldNum" sz="quarter" idx="11"/>
          </p:nvPr>
        </p:nvSpPr>
        <p:spPr>
          <a:ln/>
        </p:spPr>
        <p:txBody>
          <a:bodyPr/>
          <a:lstStyle>
            <a:lvl1pPr>
              <a:defRPr/>
            </a:lvl1pPr>
          </a:lstStyle>
          <a:p>
            <a:pPr>
              <a:defRPr/>
            </a:pPr>
            <a:fld id="{37296898-E0EA-490A-A475-B1B64AB43EDD}" type="slidenum">
              <a:rPr lang="nl-NL" altLang="nl-BE"/>
              <a:pPr>
                <a:defRPr/>
              </a:pPr>
              <a:t>‹N°›</a:t>
            </a:fld>
            <a:endParaRPr lang="nl-NL" altLang="nl-BE"/>
          </a:p>
        </p:txBody>
      </p:sp>
    </p:spTree>
    <p:extLst>
      <p:ext uri="{BB962C8B-B14F-4D97-AF65-F5344CB8AC3E}">
        <p14:creationId xmlns:p14="http://schemas.microsoft.com/office/powerpoint/2010/main" val="274690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754CAA7-8526-4CF6-A0EA-E09263BDEEA5}" type="datetime1">
              <a:rPr lang="nl-BE" altLang="nl-BE" smtClean="0"/>
              <a:t>18/05/2018</a:t>
            </a:fld>
            <a:endParaRPr lang="fr-BE" altLang="nl-BE"/>
          </a:p>
        </p:txBody>
      </p:sp>
      <p:sp>
        <p:nvSpPr>
          <p:cNvPr id="3" name="Rectangle 6"/>
          <p:cNvSpPr>
            <a:spLocks noGrp="1" noChangeArrowheads="1"/>
          </p:cNvSpPr>
          <p:nvPr>
            <p:ph type="sldNum" sz="quarter" idx="11"/>
          </p:nvPr>
        </p:nvSpPr>
        <p:spPr>
          <a:ln/>
        </p:spPr>
        <p:txBody>
          <a:bodyPr/>
          <a:lstStyle>
            <a:lvl1pPr>
              <a:defRPr/>
            </a:lvl1pPr>
          </a:lstStyle>
          <a:p>
            <a:pPr>
              <a:defRPr/>
            </a:pPr>
            <a:fld id="{36553902-A51E-4EE0-9A82-D8863049E1DE}" type="slidenum">
              <a:rPr lang="nl-NL" altLang="nl-BE"/>
              <a:pPr>
                <a:defRPr/>
              </a:pPr>
              <a:t>‹N°›</a:t>
            </a:fld>
            <a:endParaRPr lang="nl-NL" altLang="nl-BE"/>
          </a:p>
        </p:txBody>
      </p:sp>
    </p:spTree>
    <p:extLst>
      <p:ext uri="{BB962C8B-B14F-4D97-AF65-F5344CB8AC3E}">
        <p14:creationId xmlns:p14="http://schemas.microsoft.com/office/powerpoint/2010/main" val="168143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EBD262DF-B396-481B-8757-9CC31D9B2754}" type="datetime1">
              <a:rPr lang="nl-BE" altLang="nl-BE" smtClean="0"/>
              <a:t>18/05/2018</a:t>
            </a:fld>
            <a:endParaRPr lang="fr-BE" altLang="nl-BE"/>
          </a:p>
        </p:txBody>
      </p:sp>
      <p:sp>
        <p:nvSpPr>
          <p:cNvPr id="6" name="Rectangle 6"/>
          <p:cNvSpPr>
            <a:spLocks noGrp="1" noChangeArrowheads="1"/>
          </p:cNvSpPr>
          <p:nvPr>
            <p:ph type="sldNum" sz="quarter" idx="11"/>
          </p:nvPr>
        </p:nvSpPr>
        <p:spPr>
          <a:ln/>
        </p:spPr>
        <p:txBody>
          <a:bodyPr/>
          <a:lstStyle>
            <a:lvl1pPr>
              <a:defRPr/>
            </a:lvl1pPr>
          </a:lstStyle>
          <a:p>
            <a:pPr>
              <a:defRPr/>
            </a:pPr>
            <a:fld id="{9EE754BB-7C05-41AA-B8C8-8FE746CCF90C}" type="slidenum">
              <a:rPr lang="nl-NL" altLang="nl-BE"/>
              <a:pPr>
                <a:defRPr/>
              </a:pPr>
              <a:t>‹N°›</a:t>
            </a:fld>
            <a:endParaRPr lang="nl-NL" altLang="nl-BE"/>
          </a:p>
        </p:txBody>
      </p:sp>
    </p:spTree>
    <p:extLst>
      <p:ext uri="{BB962C8B-B14F-4D97-AF65-F5344CB8AC3E}">
        <p14:creationId xmlns:p14="http://schemas.microsoft.com/office/powerpoint/2010/main" val="49250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BE"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CBB90259-1057-4AD1-B892-395897D59187}" type="datetime1">
              <a:rPr lang="nl-BE" altLang="nl-BE" smtClean="0"/>
              <a:t>18/05/2018</a:t>
            </a:fld>
            <a:endParaRPr lang="fr-BE" altLang="nl-BE"/>
          </a:p>
        </p:txBody>
      </p:sp>
      <p:sp>
        <p:nvSpPr>
          <p:cNvPr id="6" name="Rectangle 6"/>
          <p:cNvSpPr>
            <a:spLocks noGrp="1" noChangeArrowheads="1"/>
          </p:cNvSpPr>
          <p:nvPr>
            <p:ph type="sldNum" sz="quarter" idx="11"/>
          </p:nvPr>
        </p:nvSpPr>
        <p:spPr>
          <a:ln/>
        </p:spPr>
        <p:txBody>
          <a:bodyPr/>
          <a:lstStyle>
            <a:lvl1pPr>
              <a:defRPr/>
            </a:lvl1pPr>
          </a:lstStyle>
          <a:p>
            <a:pPr>
              <a:defRPr/>
            </a:pPr>
            <a:fld id="{A63263DC-B4B5-460B-8FBA-3B790B7F690B}" type="slidenum">
              <a:rPr lang="nl-NL" altLang="nl-BE"/>
              <a:pPr>
                <a:defRPr/>
              </a:pPr>
              <a:t>‹N°›</a:t>
            </a:fld>
            <a:endParaRPr lang="nl-NL" altLang="nl-BE"/>
          </a:p>
        </p:txBody>
      </p:sp>
    </p:spTree>
    <p:extLst>
      <p:ext uri="{BB962C8B-B14F-4D97-AF65-F5344CB8AC3E}">
        <p14:creationId xmlns:p14="http://schemas.microsoft.com/office/powerpoint/2010/main" val="381625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762000" y="1463675"/>
            <a:ext cx="7664450" cy="5394325"/>
          </a:xfrm>
          <a:prstGeom prst="rect">
            <a:avLst/>
          </a:prstGeom>
          <a:solidFill>
            <a:srgbClr val="D2D2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sp>
        <p:nvSpPr>
          <p:cNvPr id="1027" name="Rectangle 2"/>
          <p:cNvSpPr>
            <a:spLocks noGrp="1" noChangeArrowheads="1"/>
          </p:cNvSpPr>
          <p:nvPr>
            <p:ph type="title"/>
          </p:nvPr>
        </p:nvSpPr>
        <p:spPr bwMode="auto">
          <a:xfrm>
            <a:off x="868363" y="241300"/>
            <a:ext cx="7554912"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nl-NL" altLang="nl-BE" smtClean="0"/>
              <a:t>Klik om het opmaakprofiel van de modeltitel te bewerken</a:t>
            </a:r>
          </a:p>
        </p:txBody>
      </p:sp>
      <p:sp>
        <p:nvSpPr>
          <p:cNvPr id="1028" name="Rectangle 3"/>
          <p:cNvSpPr>
            <a:spLocks noGrp="1" noChangeArrowheads="1"/>
          </p:cNvSpPr>
          <p:nvPr>
            <p:ph type="body" idx="1"/>
          </p:nvPr>
        </p:nvSpPr>
        <p:spPr bwMode="auto">
          <a:xfrm>
            <a:off x="1219200" y="1876425"/>
            <a:ext cx="6781800" cy="4114800"/>
          </a:xfrm>
          <a:prstGeom prst="rect">
            <a:avLst/>
          </a:prstGeom>
          <a:solidFill>
            <a:srgbClr val="D2D2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ltLang="nl-BE" smtClean="0"/>
              <a:t>Klik om de opmaakprofielen van de modeltekst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p>
        </p:txBody>
      </p:sp>
      <p:sp>
        <p:nvSpPr>
          <p:cNvPr id="2" name="Rectangle 4"/>
          <p:cNvSpPr>
            <a:spLocks noGrp="1" noChangeArrowheads="1"/>
          </p:cNvSpPr>
          <p:nvPr>
            <p:ph type="dt" sz="half" idx="2"/>
          </p:nvPr>
        </p:nvSpPr>
        <p:spPr bwMode="auto">
          <a:xfrm>
            <a:off x="1174750" y="6567488"/>
            <a:ext cx="1905000"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smtClean="0">
                <a:solidFill>
                  <a:srgbClr val="6B645E"/>
                </a:solidFill>
              </a:defRPr>
            </a:lvl1pPr>
          </a:lstStyle>
          <a:p>
            <a:pPr>
              <a:defRPr/>
            </a:pPr>
            <a:fld id="{7D71A26C-117C-4196-8D67-29BE6E529E08}" type="datetime1">
              <a:rPr lang="nl-BE" altLang="nl-BE" smtClean="0"/>
              <a:t>18/05/2018</a:t>
            </a:fld>
            <a:endParaRPr lang="fr-BE" altLang="nl-BE"/>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500" b="1" smtClean="0">
                <a:solidFill>
                  <a:srgbClr val="6B645E"/>
                </a:solidFill>
              </a:defRPr>
            </a:lvl1pPr>
          </a:lstStyle>
          <a:p>
            <a:pPr>
              <a:defRPr/>
            </a:pPr>
            <a:fld id="{DFBC5C1A-6B04-4322-AE2D-0B4254F78304}" type="slidenum">
              <a:rPr lang="nl-NL" altLang="nl-BE"/>
              <a:pPr>
                <a:defRPr/>
              </a:pPr>
              <a:t>‹N°›</a:t>
            </a:fld>
            <a:endParaRPr lang="nl-NL" altLang="nl-BE"/>
          </a:p>
        </p:txBody>
      </p:sp>
      <p:sp>
        <p:nvSpPr>
          <p:cNvPr id="1031" name="Rectangle 7"/>
          <p:cNvSpPr>
            <a:spLocks noChangeArrowheads="1"/>
          </p:cNvSpPr>
          <p:nvPr/>
        </p:nvSpPr>
        <p:spPr bwMode="auto">
          <a:xfrm>
            <a:off x="0" y="1463675"/>
            <a:ext cx="317500" cy="13033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endParaRPr lang="nl-BE" altLang="nl-BE"/>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marL="398463" indent="-398463" algn="l" rtl="0" eaLnBrk="1" fontAlgn="base" hangingPunct="1">
        <a:spcBef>
          <a:spcPct val="0"/>
        </a:spcBef>
        <a:spcAft>
          <a:spcPct val="0"/>
        </a:spcAft>
        <a:buSzPct val="81000"/>
        <a:buBlip>
          <a:blip r:embed="rId13"/>
        </a:buBlip>
        <a:defRPr sz="3300" b="1">
          <a:solidFill>
            <a:schemeClr val="tx2"/>
          </a:solidFill>
          <a:latin typeface="+mj-lt"/>
          <a:ea typeface="+mj-ea"/>
          <a:cs typeface="+mj-cs"/>
        </a:defRPr>
      </a:lvl1pPr>
      <a:lvl2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2pPr>
      <a:lvl3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3pPr>
      <a:lvl4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4pPr>
      <a:lvl5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5pPr>
      <a:lvl6pPr marL="8556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6pPr>
      <a:lvl7pPr marL="13128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7pPr>
      <a:lvl8pPr marL="17700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8pPr>
      <a:lvl9pPr marL="22272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9pPr>
    </p:titleStyle>
    <p:bodyStyle>
      <a:lvl1pPr marL="319088" indent="-319088" algn="l" rtl="0" eaLnBrk="1" fontAlgn="base" hangingPunct="1">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1" fontAlgn="base" hangingPunct="1">
        <a:lnSpc>
          <a:spcPts val="2500"/>
        </a:lnSpc>
        <a:spcBef>
          <a:spcPct val="20000"/>
        </a:spcBef>
        <a:spcAft>
          <a:spcPct val="0"/>
        </a:spcAft>
        <a:buChar char="-"/>
        <a:defRPr sz="2100">
          <a:solidFill>
            <a:schemeClr val="tx1"/>
          </a:solidFill>
          <a:latin typeface="+mn-lt"/>
        </a:defRPr>
      </a:lvl2pPr>
      <a:lvl3pPr marL="638175" indent="-147638" algn="l" rtl="0" eaLnBrk="1" fontAlgn="base" hangingPunct="1">
        <a:spcBef>
          <a:spcPct val="20000"/>
        </a:spcBef>
        <a:spcAft>
          <a:spcPct val="0"/>
        </a:spcAft>
        <a:buSzPct val="70000"/>
        <a:buChar char="•"/>
        <a:defRPr sz="2100">
          <a:solidFill>
            <a:schemeClr val="tx1"/>
          </a:solidFill>
          <a:latin typeface="+mn-lt"/>
        </a:defRPr>
      </a:lvl3pPr>
      <a:lvl4pPr marL="1695450" indent="-228600" algn="l" rtl="0" eaLnBrk="1" fontAlgn="base" hangingPunct="1">
        <a:spcBef>
          <a:spcPct val="20000"/>
        </a:spcBef>
        <a:spcAft>
          <a:spcPct val="0"/>
        </a:spcAft>
        <a:buChar char="–"/>
        <a:defRPr sz="2100">
          <a:solidFill>
            <a:schemeClr val="tx1"/>
          </a:solidFill>
          <a:latin typeface="+mn-lt"/>
        </a:defRPr>
      </a:lvl4pPr>
      <a:lvl5pPr marL="2114550" indent="-228600" algn="l" rtl="0" eaLnBrk="1" fontAlgn="base" hangingPunct="1">
        <a:spcBef>
          <a:spcPct val="20000"/>
        </a:spcBef>
        <a:spcAft>
          <a:spcPct val="0"/>
        </a:spcAft>
        <a:buChar char="»"/>
        <a:defRPr sz="2100">
          <a:solidFill>
            <a:schemeClr val="tx1"/>
          </a:solidFill>
          <a:latin typeface="+mn-lt"/>
        </a:defRPr>
      </a:lvl5pPr>
      <a:lvl6pPr marL="2571750" indent="-228600" algn="l" rtl="0" eaLnBrk="1" fontAlgn="base" hangingPunct="1">
        <a:spcBef>
          <a:spcPct val="20000"/>
        </a:spcBef>
        <a:spcAft>
          <a:spcPct val="0"/>
        </a:spcAft>
        <a:buChar char="»"/>
        <a:defRPr sz="2100">
          <a:solidFill>
            <a:schemeClr val="tx1"/>
          </a:solidFill>
          <a:latin typeface="+mn-lt"/>
        </a:defRPr>
      </a:lvl6pPr>
      <a:lvl7pPr marL="3028950" indent="-228600" algn="l" rtl="0" eaLnBrk="1" fontAlgn="base" hangingPunct="1">
        <a:spcBef>
          <a:spcPct val="20000"/>
        </a:spcBef>
        <a:spcAft>
          <a:spcPct val="0"/>
        </a:spcAft>
        <a:buChar char="»"/>
        <a:defRPr sz="2100">
          <a:solidFill>
            <a:schemeClr val="tx1"/>
          </a:solidFill>
          <a:latin typeface="+mn-lt"/>
        </a:defRPr>
      </a:lvl7pPr>
      <a:lvl8pPr marL="3486150" indent="-228600" algn="l" rtl="0" eaLnBrk="1" fontAlgn="base" hangingPunct="1">
        <a:spcBef>
          <a:spcPct val="20000"/>
        </a:spcBef>
        <a:spcAft>
          <a:spcPct val="0"/>
        </a:spcAft>
        <a:buChar char="»"/>
        <a:defRPr sz="2100">
          <a:solidFill>
            <a:schemeClr val="tx1"/>
          </a:solidFill>
          <a:latin typeface="+mn-lt"/>
        </a:defRPr>
      </a:lvl8pPr>
      <a:lvl9pPr marL="3943350" indent="-228600" algn="l" rtl="0" eaLnBrk="1" fontAlgn="base" hangingPunct="1">
        <a:spcBef>
          <a:spcPct val="20000"/>
        </a:spcBef>
        <a:spcAft>
          <a:spcPct val="0"/>
        </a:spcAft>
        <a:buChar char="»"/>
        <a:defRPr sz="21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AMIF.ISF@ibz.e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hyperlink" Target="http://www.amif-isf.b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hyperlink" Target="http://www.amif-isf.b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hyperlink" Target="mailto:magdalena.irzycka@ibz.fgov.be" TargetMode="External"/><Relationship Id="rId7" Type="http://schemas.openxmlformats.org/officeDocument/2006/relationships/hyperlink" Target="https://amif-isf.be/n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amif-isf.be/fr" TargetMode="External"/><Relationship Id="rId5" Type="http://schemas.openxmlformats.org/officeDocument/2006/relationships/hyperlink" Target="mailto:amif.isf@ibz.eu" TargetMode="External"/><Relationship Id="rId4" Type="http://schemas.openxmlformats.org/officeDocument/2006/relationships/hyperlink" Target="mailto:annelieke.carlier@ibz.fgov.b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emf"/><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emf"/><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2D2C6"/>
        </a:solidFill>
        <a:effectLst/>
      </p:bgPr>
    </p:bg>
    <p:spTree>
      <p:nvGrpSpPr>
        <p:cNvPr id="1" name=""/>
        <p:cNvGrpSpPr/>
        <p:nvPr/>
      </p:nvGrpSpPr>
      <p:grpSpPr>
        <a:xfrm>
          <a:off x="0" y="0"/>
          <a:ext cx="0" cy="0"/>
          <a:chOff x="0" y="0"/>
          <a:chExt cx="0" cy="0"/>
        </a:xfrm>
      </p:grpSpPr>
      <p:sp>
        <p:nvSpPr>
          <p:cNvPr id="3074" name="Rectangle 5"/>
          <p:cNvSpPr>
            <a:spLocks noGrp="1" noChangeArrowheads="1"/>
          </p:cNvSpPr>
          <p:nvPr>
            <p:ph type="dt" sz="quarter" idx="10"/>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r>
              <a:rPr lang="nl-BE" altLang="nl-BE" sz="1400" dirty="0" smtClean="0">
                <a:solidFill>
                  <a:schemeClr val="bg1"/>
                </a:solidFill>
              </a:rPr>
              <a:t>20/04/2018</a:t>
            </a:r>
            <a:endParaRPr lang="fr-BE" altLang="nl-BE" sz="1400" dirty="0">
              <a:solidFill>
                <a:schemeClr val="bg1"/>
              </a:solidFill>
            </a:endParaRPr>
          </a:p>
        </p:txBody>
      </p:sp>
      <p:sp>
        <p:nvSpPr>
          <p:cNvPr id="3075" name="Rectangle 2"/>
          <p:cNvSpPr>
            <a:spLocks noGrp="1" noChangeArrowheads="1"/>
          </p:cNvSpPr>
          <p:nvPr>
            <p:ph type="ctrTitle"/>
          </p:nvPr>
        </p:nvSpPr>
        <p:spPr>
          <a:xfrm>
            <a:off x="1115616" y="3068960"/>
            <a:ext cx="6912768" cy="2415778"/>
          </a:xfrm>
        </p:spPr>
        <p:txBody>
          <a:bodyPr/>
          <a:lstStyle/>
          <a:p>
            <a:pPr algn="ctr"/>
            <a:r>
              <a:rPr lang="fr-FR" altLang="nl-BE" sz="6000" dirty="0" smtClean="0">
                <a:solidFill>
                  <a:schemeClr val="accent6">
                    <a:lumMod val="90000"/>
                    <a:lumOff val="10000"/>
                  </a:schemeClr>
                </a:solidFill>
              </a:rPr>
              <a:t/>
            </a:r>
            <a:br>
              <a:rPr lang="fr-FR" altLang="nl-BE" sz="6000" dirty="0" smtClean="0">
                <a:solidFill>
                  <a:schemeClr val="accent6">
                    <a:lumMod val="90000"/>
                    <a:lumOff val="10000"/>
                  </a:schemeClr>
                </a:solidFill>
              </a:rPr>
            </a:br>
            <a:r>
              <a:rPr lang="fr-FR" altLang="nl-BE" sz="4400" dirty="0" smtClean="0">
                <a:solidFill>
                  <a:schemeClr val="accent6">
                    <a:lumMod val="90000"/>
                    <a:lumOff val="10000"/>
                  </a:schemeClr>
                </a:solidFill>
              </a:rPr>
              <a:t>AMIF-ISF</a:t>
            </a:r>
            <a:br>
              <a:rPr lang="fr-FR" altLang="nl-BE" sz="4400" dirty="0" smtClean="0">
                <a:solidFill>
                  <a:schemeClr val="accent6">
                    <a:lumMod val="90000"/>
                    <a:lumOff val="10000"/>
                  </a:schemeClr>
                </a:solidFill>
              </a:rPr>
            </a:br>
            <a:r>
              <a:rPr lang="fr-FR" altLang="nl-BE" sz="4400" dirty="0" smtClean="0">
                <a:solidFill>
                  <a:schemeClr val="accent6">
                    <a:lumMod val="90000"/>
                    <a:lumOff val="10000"/>
                  </a:schemeClr>
                </a:solidFill>
              </a:rPr>
              <a:t>Informations pratiques concernant l’exécution des projets</a:t>
            </a:r>
            <a:r>
              <a:rPr lang="fr-FR" altLang="nl-BE" sz="3200" dirty="0" smtClean="0">
                <a:solidFill>
                  <a:schemeClr val="accent6">
                    <a:lumMod val="90000"/>
                    <a:lumOff val="10000"/>
                  </a:schemeClr>
                </a:solidFill>
              </a:rPr>
              <a:t/>
            </a:r>
            <a:br>
              <a:rPr lang="fr-FR" altLang="nl-BE" sz="3200" dirty="0" smtClean="0">
                <a:solidFill>
                  <a:schemeClr val="accent6">
                    <a:lumMod val="90000"/>
                    <a:lumOff val="10000"/>
                  </a:schemeClr>
                </a:solidFill>
              </a:rPr>
            </a:br>
            <a:r>
              <a:rPr lang="fr-FR" altLang="nl-BE" dirty="0" smtClean="0"/>
              <a:t>  </a:t>
            </a:r>
          </a:p>
        </p:txBody>
      </p:sp>
      <p:grpSp>
        <p:nvGrpSpPr>
          <p:cNvPr id="6" name="Groep 5"/>
          <p:cNvGrpSpPr/>
          <p:nvPr/>
        </p:nvGrpSpPr>
        <p:grpSpPr>
          <a:xfrm>
            <a:off x="4043363" y="6035018"/>
            <a:ext cx="3523803" cy="704850"/>
            <a:chOff x="4043363" y="6035018"/>
            <a:chExt cx="3523803" cy="704850"/>
          </a:xfrm>
        </p:grpSpPr>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84775"/>
            </a:xfrm>
            <a:prstGeom prst="rect">
              <a:avLst/>
            </a:prstGeom>
            <a:noFill/>
          </p:spPr>
          <p:txBody>
            <a:bodyPr wrap="square" rtlCol="0">
              <a:spAutoFit/>
            </a:bodyPr>
            <a:lstStyle/>
            <a:p>
              <a:pPr algn="l"/>
              <a:r>
                <a:rPr lang="en-US" sz="800" dirty="0"/>
                <a:t>Supported by the Asylum, Migration and Integration Fund &amp; the Internal Security </a:t>
              </a:r>
              <a:r>
                <a:rPr lang="en-US" sz="800" dirty="0" smtClean="0"/>
                <a:t>Fund</a:t>
              </a:r>
            </a:p>
            <a:p>
              <a:pPr algn="l"/>
              <a:r>
                <a:rPr lang="fr-BE" sz="800" dirty="0" smtClean="0"/>
                <a:t>Vers </a:t>
              </a:r>
              <a:r>
                <a:rPr lang="fr-BE" sz="800" dirty="0"/>
                <a:t>une politique de migration plus intégrée, grâce au </a:t>
              </a:r>
              <a:r>
                <a:rPr lang="fr-BE" sz="800" dirty="0" smtClean="0"/>
                <a:t>FAMI</a:t>
              </a:r>
              <a:endParaRPr lang="fr-BE" sz="8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Financier – </a:t>
            </a:r>
            <a:r>
              <a:rPr lang="nl-BE" dirty="0" err="1" smtClean="0"/>
              <a:t>modalités</a:t>
            </a:r>
            <a:r>
              <a:rPr lang="nl-BE" dirty="0" smtClean="0"/>
              <a:t> de </a:t>
            </a:r>
            <a:r>
              <a:rPr lang="nl-BE" dirty="0" err="1" smtClean="0"/>
              <a:t>paiement</a:t>
            </a:r>
            <a:endParaRPr lang="nl-BE" dirty="0"/>
          </a:p>
        </p:txBody>
      </p:sp>
      <p:sp>
        <p:nvSpPr>
          <p:cNvPr id="3" name="Tijdelijke aanduiding voor inhoud 2"/>
          <p:cNvSpPr>
            <a:spLocks noGrp="1"/>
          </p:cNvSpPr>
          <p:nvPr>
            <p:ph idx="1"/>
          </p:nvPr>
        </p:nvSpPr>
        <p:spPr>
          <a:xfrm>
            <a:off x="971600" y="1706923"/>
            <a:ext cx="6794515" cy="4680520"/>
          </a:xfrm>
        </p:spPr>
        <p:txBody>
          <a:bodyPr/>
          <a:lstStyle/>
          <a:p>
            <a:pPr marL="0" indent="0">
              <a:buNone/>
            </a:pPr>
            <a:r>
              <a:rPr lang="nl-BE" sz="1800" dirty="0" smtClean="0"/>
              <a:t>Art. 6: </a:t>
            </a:r>
            <a:r>
              <a:rPr lang="nl-BE" sz="1800" dirty="0" err="1" smtClean="0"/>
              <a:t>modalités</a:t>
            </a:r>
            <a:r>
              <a:rPr lang="nl-BE" sz="1800" dirty="0" smtClean="0"/>
              <a:t> de </a:t>
            </a:r>
            <a:r>
              <a:rPr lang="nl-BE" sz="1800" dirty="0" err="1" smtClean="0"/>
              <a:t>paiement</a:t>
            </a:r>
            <a:endParaRPr lang="nl-BE" sz="1800" dirty="0" smtClean="0"/>
          </a:p>
          <a:p>
            <a:pPr marL="0" indent="0">
              <a:buNone/>
            </a:pPr>
            <a:endParaRPr lang="nl-BE" sz="1800" u="sng" dirty="0" smtClean="0"/>
          </a:p>
          <a:p>
            <a:pPr marL="0" indent="0">
              <a:buNone/>
            </a:pPr>
            <a:r>
              <a:rPr lang="nl-BE" sz="1800" u="sng" dirty="0" smtClean="0"/>
              <a:t>Principe de base:</a:t>
            </a:r>
          </a:p>
          <a:p>
            <a:pPr marL="0" indent="0">
              <a:buNone/>
            </a:pPr>
            <a:r>
              <a:rPr lang="nl-BE" sz="1800" b="0" dirty="0" err="1" smtClean="0"/>
              <a:t>Paiement</a:t>
            </a:r>
            <a:r>
              <a:rPr lang="nl-BE" sz="1800" b="0" dirty="0" smtClean="0"/>
              <a:t> </a:t>
            </a:r>
            <a:r>
              <a:rPr lang="nl-BE" sz="1800" b="0" dirty="0" err="1" smtClean="0"/>
              <a:t>sur</a:t>
            </a:r>
            <a:r>
              <a:rPr lang="nl-BE" sz="1800" b="0" dirty="0" smtClean="0"/>
              <a:t> base </a:t>
            </a:r>
            <a:r>
              <a:rPr lang="nl-BE" sz="1800" b="0" dirty="0" err="1" smtClean="0"/>
              <a:t>d’une</a:t>
            </a:r>
            <a:r>
              <a:rPr lang="nl-BE" sz="1800" b="0" dirty="0" smtClean="0"/>
              <a:t> </a:t>
            </a:r>
            <a:r>
              <a:rPr lang="nl-BE" sz="1800" dirty="0" err="1" smtClean="0"/>
              <a:t>répartition</a:t>
            </a:r>
            <a:r>
              <a:rPr lang="nl-BE" sz="1800" dirty="0" smtClean="0"/>
              <a:t> linéaire </a:t>
            </a:r>
            <a:r>
              <a:rPr lang="nl-BE" sz="1800" b="0" dirty="0" smtClean="0"/>
              <a:t>du budget </a:t>
            </a:r>
            <a:r>
              <a:rPr lang="nl-BE" sz="1800" b="0" dirty="0" err="1" smtClean="0"/>
              <a:t>sur</a:t>
            </a:r>
            <a:r>
              <a:rPr lang="nl-BE" sz="1800" b="0" dirty="0" smtClean="0"/>
              <a:t> </a:t>
            </a:r>
            <a:r>
              <a:rPr lang="nl-BE" sz="1800" b="0" dirty="0" err="1" smtClean="0"/>
              <a:t>toute</a:t>
            </a:r>
            <a:r>
              <a:rPr lang="nl-BE" sz="1800" b="0" dirty="0" smtClean="0"/>
              <a:t> la </a:t>
            </a:r>
            <a:r>
              <a:rPr lang="nl-BE" sz="1800" b="0" dirty="0" err="1" smtClean="0"/>
              <a:t>durée</a:t>
            </a:r>
            <a:r>
              <a:rPr lang="nl-BE" sz="1800" b="0" dirty="0" smtClean="0"/>
              <a:t> du </a:t>
            </a:r>
            <a:r>
              <a:rPr lang="nl-BE" sz="1800" b="0" dirty="0" err="1" smtClean="0"/>
              <a:t>projet</a:t>
            </a:r>
            <a:r>
              <a:rPr lang="nl-BE" sz="1800" b="0" dirty="0" smtClean="0"/>
              <a:t>. La </a:t>
            </a:r>
            <a:r>
              <a:rPr lang="nl-BE" sz="1800" b="0" dirty="0" err="1" smtClean="0"/>
              <a:t>dernière</a:t>
            </a:r>
            <a:r>
              <a:rPr lang="nl-BE" sz="1800" b="0" dirty="0" smtClean="0"/>
              <a:t> </a:t>
            </a:r>
            <a:r>
              <a:rPr lang="nl-BE" sz="1800" b="0" dirty="0" err="1" smtClean="0"/>
              <a:t>année</a:t>
            </a:r>
            <a:r>
              <a:rPr lang="nl-BE" sz="1800" b="0" dirty="0" smtClean="0"/>
              <a:t>, </a:t>
            </a:r>
            <a:r>
              <a:rPr lang="nl-BE" sz="1800" b="0" dirty="0" err="1" smtClean="0"/>
              <a:t>l’avance</a:t>
            </a:r>
            <a:r>
              <a:rPr lang="nl-BE" sz="1800" b="0" dirty="0" smtClean="0"/>
              <a:t> se </a:t>
            </a:r>
            <a:r>
              <a:rPr lang="nl-BE" sz="1800" b="0" dirty="0" err="1" smtClean="0"/>
              <a:t>limite</a:t>
            </a:r>
            <a:r>
              <a:rPr lang="nl-BE" sz="1800" b="0" dirty="0" smtClean="0"/>
              <a:t> à 50% de la </a:t>
            </a:r>
            <a:r>
              <a:rPr lang="nl-BE" sz="1800" b="0" dirty="0" err="1" smtClean="0"/>
              <a:t>répartition</a:t>
            </a:r>
            <a:r>
              <a:rPr lang="nl-BE" sz="1800" b="0" dirty="0" smtClean="0"/>
              <a:t> linéaire</a:t>
            </a:r>
          </a:p>
          <a:p>
            <a:pPr marL="0" indent="0">
              <a:buNone/>
            </a:pPr>
            <a:endParaRPr lang="nl-BE" sz="1800" dirty="0" smtClean="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10</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graphicFrame>
        <p:nvGraphicFramePr>
          <p:cNvPr id="5" name="Tabel 4"/>
          <p:cNvGraphicFramePr>
            <a:graphicFrameLocks noGrp="1"/>
          </p:cNvGraphicFramePr>
          <p:nvPr>
            <p:extLst>
              <p:ext uri="{D42A27DB-BD31-4B8C-83A1-F6EECF244321}">
                <p14:modId xmlns:p14="http://schemas.microsoft.com/office/powerpoint/2010/main" val="4252689670"/>
              </p:ext>
            </p:extLst>
          </p:nvPr>
        </p:nvGraphicFramePr>
        <p:xfrm>
          <a:off x="1524000" y="4437112"/>
          <a:ext cx="6096000" cy="1474479"/>
        </p:xfrm>
        <a:graphic>
          <a:graphicData uri="http://schemas.openxmlformats.org/drawingml/2006/table">
            <a:tbl>
              <a:tblPr firstRow="1" bandRow="1">
                <a:tableStyleId>{5C22544A-7EE6-4342-B048-85BDC9FD1C3A}</a:tableStyleId>
              </a:tblPr>
              <a:tblGrid>
                <a:gridCol w="6096000"/>
              </a:tblGrid>
              <a:tr h="1474479">
                <a:tc>
                  <a:txBody>
                    <a:bodyPr/>
                    <a:lstStyle/>
                    <a:p>
                      <a:pPr marL="0" indent="0">
                        <a:buNone/>
                      </a:pPr>
                      <a:r>
                        <a:rPr lang="nl-BE" sz="1400" dirty="0" smtClean="0">
                          <a:solidFill>
                            <a:schemeClr val="tx1"/>
                          </a:solidFill>
                        </a:rPr>
                        <a:t>EXEMPLE:</a:t>
                      </a:r>
                    </a:p>
                    <a:p>
                      <a:pPr marL="0" indent="0">
                        <a:buNone/>
                      </a:pPr>
                      <a:r>
                        <a:rPr lang="nl-BE" sz="1600" dirty="0" err="1" smtClean="0">
                          <a:solidFill>
                            <a:schemeClr val="tx1"/>
                          </a:solidFill>
                        </a:rPr>
                        <a:t>Projet</a:t>
                      </a:r>
                      <a:r>
                        <a:rPr lang="nl-BE" sz="1600" dirty="0" smtClean="0">
                          <a:solidFill>
                            <a:schemeClr val="tx1"/>
                          </a:solidFill>
                        </a:rPr>
                        <a:t> de 2 </a:t>
                      </a:r>
                      <a:r>
                        <a:rPr lang="nl-BE" sz="1600" dirty="0" err="1" smtClean="0">
                          <a:solidFill>
                            <a:schemeClr val="tx1"/>
                          </a:solidFill>
                        </a:rPr>
                        <a:t>ans</a:t>
                      </a:r>
                      <a:r>
                        <a:rPr lang="nl-BE" sz="1600" dirty="0" smtClean="0">
                          <a:solidFill>
                            <a:schemeClr val="tx1"/>
                          </a:solidFill>
                        </a:rPr>
                        <a:t> (01/01/2018-31/12/2019), budget € 200.000:</a:t>
                      </a:r>
                    </a:p>
                    <a:p>
                      <a:r>
                        <a:rPr lang="nl-BE" sz="1600" dirty="0" err="1" smtClean="0">
                          <a:solidFill>
                            <a:schemeClr val="tx1"/>
                          </a:solidFill>
                        </a:rPr>
                        <a:t>Paiement</a:t>
                      </a:r>
                      <a:r>
                        <a:rPr lang="nl-BE" sz="1600" dirty="0" smtClean="0">
                          <a:solidFill>
                            <a:schemeClr val="tx1"/>
                          </a:solidFill>
                        </a:rPr>
                        <a:t> 1 en 2018: € 100.000</a:t>
                      </a:r>
                    </a:p>
                    <a:p>
                      <a:r>
                        <a:rPr lang="nl-BE" sz="1600" dirty="0" err="1" smtClean="0">
                          <a:solidFill>
                            <a:schemeClr val="tx1"/>
                          </a:solidFill>
                        </a:rPr>
                        <a:t>Paiement</a:t>
                      </a:r>
                      <a:r>
                        <a:rPr lang="nl-BE" sz="1600" dirty="0" smtClean="0">
                          <a:solidFill>
                            <a:schemeClr val="tx1"/>
                          </a:solidFill>
                        </a:rPr>
                        <a:t> 2 en 2019: € 50.000</a:t>
                      </a:r>
                    </a:p>
                    <a:p>
                      <a:r>
                        <a:rPr lang="nl-BE" sz="1600" dirty="0" smtClean="0">
                          <a:solidFill>
                            <a:schemeClr val="tx1"/>
                          </a:solidFill>
                        </a:rPr>
                        <a:t>Solde en 2020: € 50.000 </a:t>
                      </a:r>
                    </a:p>
                  </a:txBody>
                  <a:tcPr>
                    <a:solidFill>
                      <a:schemeClr val="bg1">
                        <a:lumMod val="95000"/>
                      </a:schemeClr>
                    </a:solidFill>
                  </a:tcPr>
                </a:tc>
              </a:tr>
            </a:tbl>
          </a:graphicData>
        </a:graphic>
      </p:graphicFrame>
    </p:spTree>
    <p:extLst>
      <p:ext uri="{BB962C8B-B14F-4D97-AF65-F5344CB8AC3E}">
        <p14:creationId xmlns:p14="http://schemas.microsoft.com/office/powerpoint/2010/main" val="1101355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Financier </a:t>
            </a:r>
            <a:r>
              <a:rPr lang="nl-BE" dirty="0"/>
              <a:t>– </a:t>
            </a:r>
            <a:r>
              <a:rPr lang="nl-BE" dirty="0" err="1"/>
              <a:t>modalités</a:t>
            </a:r>
            <a:r>
              <a:rPr lang="nl-BE" dirty="0"/>
              <a:t> de </a:t>
            </a:r>
            <a:r>
              <a:rPr lang="nl-BE" dirty="0" err="1"/>
              <a:t>paiement</a:t>
            </a:r>
            <a:endParaRPr lang="nl-BE" dirty="0"/>
          </a:p>
        </p:txBody>
      </p:sp>
      <p:sp>
        <p:nvSpPr>
          <p:cNvPr id="3" name="Tijdelijke aanduiding voor inhoud 2"/>
          <p:cNvSpPr>
            <a:spLocks noGrp="1"/>
          </p:cNvSpPr>
          <p:nvPr>
            <p:ph idx="1"/>
          </p:nvPr>
        </p:nvSpPr>
        <p:spPr>
          <a:xfrm>
            <a:off x="971600" y="1713978"/>
            <a:ext cx="6794515" cy="4680520"/>
          </a:xfrm>
        </p:spPr>
        <p:txBody>
          <a:bodyPr/>
          <a:lstStyle/>
          <a:p>
            <a:pPr marL="0" indent="0">
              <a:buNone/>
            </a:pPr>
            <a:r>
              <a:rPr lang="nl-BE" sz="1400" dirty="0" err="1" smtClean="0"/>
              <a:t>Conditions</a:t>
            </a:r>
            <a:r>
              <a:rPr lang="nl-BE" sz="1400" dirty="0" smtClean="0"/>
              <a:t> pour </a:t>
            </a:r>
            <a:r>
              <a:rPr lang="nl-BE" sz="1400" dirty="0" err="1" smtClean="0"/>
              <a:t>paiement</a:t>
            </a:r>
            <a:r>
              <a:rPr lang="nl-BE" sz="1400" dirty="0" smtClean="0"/>
              <a:t>:</a:t>
            </a:r>
          </a:p>
          <a:p>
            <a:r>
              <a:rPr lang="nl-BE" sz="1400" u="sng" dirty="0" smtClean="0"/>
              <a:t>Pour </a:t>
            </a:r>
            <a:r>
              <a:rPr lang="nl-BE" sz="1400" u="sng" dirty="0" err="1" smtClean="0"/>
              <a:t>tous</a:t>
            </a:r>
            <a:r>
              <a:rPr lang="nl-BE" sz="1400" u="sng" dirty="0" smtClean="0"/>
              <a:t> les </a:t>
            </a:r>
            <a:r>
              <a:rPr lang="nl-BE" sz="1400" u="sng" dirty="0" err="1" smtClean="0"/>
              <a:t>paiements</a:t>
            </a:r>
            <a:r>
              <a:rPr lang="nl-BE" sz="1400" u="sng" dirty="0" smtClean="0"/>
              <a:t>: Le budget </a:t>
            </a:r>
            <a:r>
              <a:rPr lang="nl-BE" sz="1400" u="sng" dirty="0" err="1" smtClean="0"/>
              <a:t>disponible</a:t>
            </a:r>
            <a:r>
              <a:rPr lang="nl-BE" sz="1400" u="sng" dirty="0" smtClean="0"/>
              <a:t> </a:t>
            </a:r>
            <a:r>
              <a:rPr lang="nl-BE" sz="1400" u="sng" dirty="0" err="1" smtClean="0"/>
              <a:t>auprès</a:t>
            </a:r>
            <a:r>
              <a:rPr lang="nl-BE" sz="1400" u="sng" dirty="0" smtClean="0"/>
              <a:t> de </a:t>
            </a:r>
            <a:r>
              <a:rPr lang="nl-BE" sz="1400" u="sng" dirty="0" err="1" smtClean="0"/>
              <a:t>l’AR</a:t>
            </a:r>
            <a:r>
              <a:rPr lang="nl-BE" sz="1400" u="sng" dirty="0" smtClean="0"/>
              <a:t> </a:t>
            </a:r>
            <a:r>
              <a:rPr lang="nl-BE" sz="1400" u="sng" dirty="0" err="1" smtClean="0"/>
              <a:t>est</a:t>
            </a:r>
            <a:r>
              <a:rPr lang="nl-BE" sz="1400" u="sng" dirty="0" smtClean="0"/>
              <a:t> </a:t>
            </a:r>
            <a:r>
              <a:rPr lang="nl-BE" sz="1400" u="sng" dirty="0" err="1" smtClean="0"/>
              <a:t>suffisant</a:t>
            </a:r>
            <a:r>
              <a:rPr lang="nl-BE" sz="1400" u="sng" dirty="0" smtClean="0"/>
              <a:t>!</a:t>
            </a:r>
          </a:p>
          <a:p>
            <a:endParaRPr lang="nl-BE" sz="1400" u="sng" dirty="0"/>
          </a:p>
          <a:p>
            <a:endParaRPr lang="nl-BE" sz="1400" u="sng" dirty="0" smtClean="0"/>
          </a:p>
          <a:p>
            <a:endParaRPr lang="nl-BE" sz="1400" u="sng" dirty="0"/>
          </a:p>
          <a:p>
            <a:endParaRPr lang="nl-BE" sz="1400" u="sng" dirty="0" smtClean="0"/>
          </a:p>
          <a:p>
            <a:endParaRPr lang="nl-BE" sz="1400" u="sng" dirty="0"/>
          </a:p>
          <a:p>
            <a:endParaRPr lang="nl-BE" sz="1400" u="sng" dirty="0" smtClean="0"/>
          </a:p>
          <a:p>
            <a:endParaRPr lang="nl-BE" sz="1400" u="sng" dirty="0"/>
          </a:p>
          <a:p>
            <a:r>
              <a:rPr lang="nl-BE" sz="1400" dirty="0"/>
              <a:t>! </a:t>
            </a:r>
            <a:r>
              <a:rPr lang="nl-BE" sz="1400" dirty="0" err="1" smtClean="0"/>
              <a:t>Chaque</a:t>
            </a:r>
            <a:r>
              <a:rPr lang="nl-BE" sz="1400" dirty="0" smtClean="0"/>
              <a:t> </a:t>
            </a:r>
            <a:r>
              <a:rPr lang="nl-BE" sz="1400" dirty="0" err="1" smtClean="0"/>
              <a:t>paiement</a:t>
            </a:r>
            <a:r>
              <a:rPr lang="nl-BE" sz="1400" dirty="0" smtClean="0"/>
              <a:t> va </a:t>
            </a:r>
            <a:r>
              <a:rPr lang="nl-BE" sz="1400" dirty="0" err="1" smtClean="0"/>
              <a:t>prendre</a:t>
            </a:r>
            <a:r>
              <a:rPr lang="nl-BE" sz="1400" dirty="0" smtClean="0"/>
              <a:t> </a:t>
            </a:r>
            <a:r>
              <a:rPr lang="nl-BE" sz="1400" dirty="0" err="1" smtClean="0"/>
              <a:t>probablement</a:t>
            </a:r>
            <a:r>
              <a:rPr lang="nl-BE" sz="1400" dirty="0" smtClean="0"/>
              <a:t> +/- </a:t>
            </a:r>
            <a:r>
              <a:rPr lang="nl-BE" sz="1400" dirty="0"/>
              <a:t>2 </a:t>
            </a:r>
            <a:r>
              <a:rPr lang="nl-BE" sz="1400" dirty="0" err="1" smtClean="0"/>
              <a:t>mois</a:t>
            </a:r>
            <a:r>
              <a:rPr lang="nl-BE" sz="1400" dirty="0" smtClean="0"/>
              <a:t>!</a:t>
            </a:r>
            <a:endParaRPr lang="nl-BE" sz="1400" dirty="0"/>
          </a:p>
          <a:p>
            <a:endParaRPr lang="nl-BE" sz="1400" u="sng" dirty="0" smtClean="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11</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graphicFrame>
        <p:nvGraphicFramePr>
          <p:cNvPr id="5" name="Tabel 4"/>
          <p:cNvGraphicFramePr>
            <a:graphicFrameLocks noGrp="1"/>
          </p:cNvGraphicFramePr>
          <p:nvPr>
            <p:extLst>
              <p:ext uri="{D42A27DB-BD31-4B8C-83A1-F6EECF244321}">
                <p14:modId xmlns:p14="http://schemas.microsoft.com/office/powerpoint/2010/main" val="284343334"/>
              </p:ext>
            </p:extLst>
          </p:nvPr>
        </p:nvGraphicFramePr>
        <p:xfrm>
          <a:off x="1331640" y="2636912"/>
          <a:ext cx="6096000" cy="2286000"/>
        </p:xfrm>
        <a:graphic>
          <a:graphicData uri="http://schemas.openxmlformats.org/drawingml/2006/table">
            <a:tbl>
              <a:tblPr firstRow="1" bandRow="1">
                <a:tableStyleId>{5C22544A-7EE6-4342-B048-85BDC9FD1C3A}</a:tableStyleId>
              </a:tblPr>
              <a:tblGrid>
                <a:gridCol w="6096000"/>
              </a:tblGrid>
              <a:tr h="370840">
                <a:tc>
                  <a:txBody>
                    <a:bodyPr/>
                    <a:lstStyle/>
                    <a:p>
                      <a:r>
                        <a:rPr lang="nl-BE" sz="1400" b="1" dirty="0" smtClean="0">
                          <a:solidFill>
                            <a:schemeClr val="tx1"/>
                          </a:solidFill>
                        </a:rPr>
                        <a:t>EXEMPLE</a:t>
                      </a:r>
                    </a:p>
                    <a:p>
                      <a:endParaRPr lang="nl-BE" sz="1400" b="0" dirty="0" smtClean="0">
                        <a:solidFill>
                          <a:schemeClr val="tx1"/>
                        </a:solidFill>
                      </a:endParaRPr>
                    </a:p>
                    <a:p>
                      <a:r>
                        <a:rPr lang="nl-BE" sz="1400" b="0" dirty="0" err="1" smtClean="0">
                          <a:solidFill>
                            <a:schemeClr val="tx1"/>
                          </a:solidFill>
                        </a:rPr>
                        <a:t>Paiement</a:t>
                      </a:r>
                      <a:r>
                        <a:rPr lang="nl-BE" sz="1400" b="0" dirty="0" smtClean="0">
                          <a:solidFill>
                            <a:schemeClr val="tx1"/>
                          </a:solidFill>
                        </a:rPr>
                        <a:t> 1 en 2018: € 100.000 (pas </a:t>
                      </a:r>
                      <a:r>
                        <a:rPr lang="nl-BE" sz="1400" b="0" dirty="0" err="1" smtClean="0">
                          <a:solidFill>
                            <a:schemeClr val="tx1"/>
                          </a:solidFill>
                        </a:rPr>
                        <a:t>d’autres</a:t>
                      </a:r>
                      <a:r>
                        <a:rPr lang="nl-BE" sz="1400" b="0" dirty="0" smtClean="0">
                          <a:solidFill>
                            <a:schemeClr val="tx1"/>
                          </a:solidFill>
                        </a:rPr>
                        <a:t> </a:t>
                      </a:r>
                      <a:r>
                        <a:rPr lang="nl-BE" sz="1400" b="0" dirty="0" err="1" smtClean="0">
                          <a:solidFill>
                            <a:schemeClr val="tx1"/>
                          </a:solidFill>
                        </a:rPr>
                        <a:t>conditions</a:t>
                      </a:r>
                      <a:r>
                        <a:rPr lang="nl-BE" sz="1400" b="0" dirty="0" smtClean="0">
                          <a:solidFill>
                            <a:schemeClr val="tx1"/>
                          </a:solidFill>
                        </a:rPr>
                        <a:t>)</a:t>
                      </a:r>
                    </a:p>
                    <a:p>
                      <a:r>
                        <a:rPr lang="nl-BE" sz="1400" b="0" dirty="0" err="1" smtClean="0">
                          <a:solidFill>
                            <a:schemeClr val="tx1"/>
                          </a:solidFill>
                        </a:rPr>
                        <a:t>Paiement</a:t>
                      </a:r>
                      <a:r>
                        <a:rPr lang="nl-BE" sz="1400" b="0" dirty="0" smtClean="0">
                          <a:solidFill>
                            <a:schemeClr val="tx1"/>
                          </a:solidFill>
                        </a:rPr>
                        <a:t> 2 en 2019: € 50.000 </a:t>
                      </a:r>
                      <a:r>
                        <a:rPr lang="nl-BE" sz="1400" dirty="0" smtClean="0">
                          <a:solidFill>
                            <a:schemeClr val="tx1"/>
                          </a:solidFill>
                        </a:rPr>
                        <a:t>(au </a:t>
                      </a:r>
                      <a:r>
                        <a:rPr lang="nl-BE" sz="1400" dirty="0" err="1" smtClean="0">
                          <a:solidFill>
                            <a:schemeClr val="tx1"/>
                          </a:solidFill>
                        </a:rPr>
                        <a:t>moins</a:t>
                      </a:r>
                      <a:r>
                        <a:rPr lang="nl-BE" sz="1400" dirty="0" smtClean="0">
                          <a:solidFill>
                            <a:schemeClr val="tx1"/>
                          </a:solidFill>
                        </a:rPr>
                        <a:t> 60% des </a:t>
                      </a:r>
                      <a:r>
                        <a:rPr lang="nl-BE" sz="1400" dirty="0" err="1" smtClean="0">
                          <a:solidFill>
                            <a:schemeClr val="tx1"/>
                          </a:solidFill>
                        </a:rPr>
                        <a:t>paiements</a:t>
                      </a:r>
                      <a:r>
                        <a:rPr lang="nl-BE" sz="1400" baseline="0" dirty="0" smtClean="0">
                          <a:solidFill>
                            <a:schemeClr val="tx1"/>
                          </a:solidFill>
                        </a:rPr>
                        <a:t> </a:t>
                      </a:r>
                      <a:r>
                        <a:rPr lang="nl-BE" sz="1400" baseline="0" dirty="0" err="1" smtClean="0">
                          <a:solidFill>
                            <a:schemeClr val="tx1"/>
                          </a:solidFill>
                        </a:rPr>
                        <a:t>antérieurs</a:t>
                      </a:r>
                      <a:r>
                        <a:rPr lang="nl-BE" sz="1400" baseline="0" dirty="0" smtClean="0">
                          <a:solidFill>
                            <a:schemeClr val="tx1"/>
                          </a:solidFill>
                        </a:rPr>
                        <a:t> </a:t>
                      </a:r>
                      <a:r>
                        <a:rPr lang="nl-BE" sz="1400" dirty="0" smtClean="0">
                          <a:solidFill>
                            <a:schemeClr val="tx1"/>
                          </a:solidFill>
                        </a:rPr>
                        <a:t>a </a:t>
                      </a:r>
                      <a:r>
                        <a:rPr lang="nl-BE" sz="1400" dirty="0" err="1" smtClean="0">
                          <a:solidFill>
                            <a:schemeClr val="tx1"/>
                          </a:solidFill>
                        </a:rPr>
                        <a:t>été</a:t>
                      </a:r>
                      <a:r>
                        <a:rPr lang="nl-BE" sz="1400" dirty="0" smtClean="0">
                          <a:solidFill>
                            <a:schemeClr val="tx1"/>
                          </a:solidFill>
                        </a:rPr>
                        <a:t> </a:t>
                      </a:r>
                      <a:r>
                        <a:rPr lang="nl-BE" sz="1400" dirty="0" err="1" smtClean="0">
                          <a:solidFill>
                            <a:schemeClr val="tx1"/>
                          </a:solidFill>
                        </a:rPr>
                        <a:t>effectivement</a:t>
                      </a:r>
                      <a:r>
                        <a:rPr lang="nl-BE" sz="1400" dirty="0" smtClean="0">
                          <a:solidFill>
                            <a:schemeClr val="tx1"/>
                          </a:solidFill>
                        </a:rPr>
                        <a:t> </a:t>
                      </a:r>
                      <a:r>
                        <a:rPr lang="nl-BE" sz="1400" dirty="0" err="1" smtClean="0">
                          <a:solidFill>
                            <a:schemeClr val="tx1"/>
                          </a:solidFill>
                        </a:rPr>
                        <a:t>dépensé</a:t>
                      </a:r>
                      <a:r>
                        <a:rPr lang="nl-BE" sz="1400" baseline="0" dirty="0" smtClean="0">
                          <a:solidFill>
                            <a:schemeClr val="tx1"/>
                          </a:solidFill>
                        </a:rPr>
                        <a:t> </a:t>
                      </a:r>
                      <a:r>
                        <a:rPr lang="nl-BE" sz="1400" dirty="0" smtClean="0">
                          <a:solidFill>
                            <a:schemeClr val="tx1"/>
                          </a:solidFill>
                        </a:rPr>
                        <a:t>(</a:t>
                      </a:r>
                      <a:r>
                        <a:rPr lang="nl-BE" sz="1400" dirty="0" err="1" smtClean="0">
                          <a:solidFill>
                            <a:schemeClr val="tx1"/>
                          </a:solidFill>
                        </a:rPr>
                        <a:t>démontré</a:t>
                      </a:r>
                      <a:r>
                        <a:rPr lang="nl-BE" sz="1400" dirty="0" smtClean="0">
                          <a:solidFill>
                            <a:schemeClr val="tx1"/>
                          </a:solidFill>
                        </a:rPr>
                        <a:t> par </a:t>
                      </a:r>
                      <a:r>
                        <a:rPr lang="nl-BE" sz="1400" dirty="0" err="1" smtClean="0">
                          <a:solidFill>
                            <a:schemeClr val="tx1"/>
                          </a:solidFill>
                        </a:rPr>
                        <a:t>le</a:t>
                      </a:r>
                      <a:r>
                        <a:rPr lang="nl-BE" sz="1400" dirty="0" smtClean="0">
                          <a:solidFill>
                            <a:schemeClr val="tx1"/>
                          </a:solidFill>
                        </a:rPr>
                        <a:t> rapport intermédiaire </a:t>
                      </a:r>
                      <a:r>
                        <a:rPr lang="nl-BE" sz="1400" dirty="0" err="1" smtClean="0">
                          <a:solidFill>
                            <a:schemeClr val="tx1"/>
                          </a:solidFill>
                        </a:rPr>
                        <a:t>ou</a:t>
                      </a:r>
                      <a:r>
                        <a:rPr lang="nl-BE" sz="1400" dirty="0" smtClean="0">
                          <a:solidFill>
                            <a:schemeClr val="tx1"/>
                          </a:solidFill>
                        </a:rPr>
                        <a:t> par </a:t>
                      </a:r>
                      <a:r>
                        <a:rPr lang="nl-BE" sz="1400" dirty="0" err="1" smtClean="0">
                          <a:solidFill>
                            <a:schemeClr val="tx1"/>
                          </a:solidFill>
                        </a:rPr>
                        <a:t>un</a:t>
                      </a:r>
                      <a:r>
                        <a:rPr lang="nl-BE" sz="1400" dirty="0" smtClean="0">
                          <a:solidFill>
                            <a:schemeClr val="tx1"/>
                          </a:solidFill>
                        </a:rPr>
                        <a:t> rapport supplémentaire), </a:t>
                      </a:r>
                      <a:r>
                        <a:rPr lang="nl-BE" sz="1400" dirty="0" err="1" smtClean="0">
                          <a:solidFill>
                            <a:schemeClr val="tx1"/>
                          </a:solidFill>
                        </a:rPr>
                        <a:t>un</a:t>
                      </a:r>
                      <a:r>
                        <a:rPr lang="nl-BE" sz="1400" dirty="0" smtClean="0">
                          <a:solidFill>
                            <a:schemeClr val="tx1"/>
                          </a:solidFill>
                        </a:rPr>
                        <a:t> 2</a:t>
                      </a:r>
                      <a:r>
                        <a:rPr lang="nl-BE" sz="1400" baseline="30000" dirty="0" smtClean="0">
                          <a:solidFill>
                            <a:schemeClr val="tx1"/>
                          </a:solidFill>
                        </a:rPr>
                        <a:t>e</a:t>
                      </a:r>
                      <a:r>
                        <a:rPr lang="nl-BE" sz="1400" baseline="0" dirty="0" smtClean="0">
                          <a:solidFill>
                            <a:schemeClr val="tx1"/>
                          </a:solidFill>
                        </a:rPr>
                        <a:t> </a:t>
                      </a:r>
                      <a:r>
                        <a:rPr lang="nl-BE" sz="1400" dirty="0" err="1" smtClean="0">
                          <a:solidFill>
                            <a:schemeClr val="tx1"/>
                          </a:solidFill>
                        </a:rPr>
                        <a:t>versement</a:t>
                      </a:r>
                      <a:r>
                        <a:rPr lang="nl-BE" sz="1400" dirty="0" smtClean="0">
                          <a:solidFill>
                            <a:schemeClr val="tx1"/>
                          </a:solidFill>
                        </a:rPr>
                        <a:t> </a:t>
                      </a:r>
                      <a:r>
                        <a:rPr lang="nl-BE" sz="1400" dirty="0" err="1" smtClean="0">
                          <a:solidFill>
                            <a:schemeClr val="tx1"/>
                          </a:solidFill>
                        </a:rPr>
                        <a:t>est</a:t>
                      </a:r>
                      <a:r>
                        <a:rPr lang="nl-BE" sz="1400" dirty="0" smtClean="0">
                          <a:solidFill>
                            <a:schemeClr val="tx1"/>
                          </a:solidFill>
                        </a:rPr>
                        <a:t> </a:t>
                      </a:r>
                      <a:r>
                        <a:rPr lang="nl-BE" sz="1400" dirty="0" err="1" smtClean="0">
                          <a:solidFill>
                            <a:schemeClr val="tx1"/>
                          </a:solidFill>
                        </a:rPr>
                        <a:t>demandé</a:t>
                      </a:r>
                      <a:r>
                        <a:rPr lang="nl-BE" sz="1400" dirty="0" smtClean="0">
                          <a:solidFill>
                            <a:srgbClr val="6B645E"/>
                          </a:solidFill>
                        </a:rPr>
                        <a:t>, </a:t>
                      </a:r>
                      <a:r>
                        <a:rPr lang="nl-BE" sz="1400" dirty="0" err="1" smtClean="0">
                          <a:solidFill>
                            <a:schemeClr val="tx1"/>
                          </a:solidFill>
                        </a:rPr>
                        <a:t>l’AR</a:t>
                      </a:r>
                      <a:r>
                        <a:rPr lang="nl-BE" sz="1400" dirty="0" smtClean="0">
                          <a:solidFill>
                            <a:schemeClr val="tx1"/>
                          </a:solidFill>
                        </a:rPr>
                        <a:t> </a:t>
                      </a:r>
                      <a:r>
                        <a:rPr lang="nl-BE" sz="1400" dirty="0" err="1" smtClean="0">
                          <a:solidFill>
                            <a:schemeClr val="tx1"/>
                          </a:solidFill>
                        </a:rPr>
                        <a:t>n’a</a:t>
                      </a:r>
                      <a:r>
                        <a:rPr lang="nl-BE" sz="1400" dirty="0" smtClean="0">
                          <a:solidFill>
                            <a:schemeClr val="tx1"/>
                          </a:solidFill>
                        </a:rPr>
                        <a:t> </a:t>
                      </a:r>
                      <a:r>
                        <a:rPr lang="nl-BE" sz="1400" dirty="0" err="1" smtClean="0">
                          <a:solidFill>
                            <a:schemeClr val="tx1"/>
                          </a:solidFill>
                        </a:rPr>
                        <a:t>constaté</a:t>
                      </a:r>
                      <a:r>
                        <a:rPr lang="nl-BE" sz="1400" dirty="0" smtClean="0">
                          <a:solidFill>
                            <a:schemeClr val="tx1"/>
                          </a:solidFill>
                        </a:rPr>
                        <a:t> </a:t>
                      </a:r>
                      <a:r>
                        <a:rPr lang="nl-BE" sz="1400" dirty="0" err="1" smtClean="0">
                          <a:solidFill>
                            <a:schemeClr val="tx1"/>
                          </a:solidFill>
                        </a:rPr>
                        <a:t>aucun</a:t>
                      </a:r>
                      <a:r>
                        <a:rPr lang="nl-BE" sz="1400" dirty="0" smtClean="0">
                          <a:solidFill>
                            <a:schemeClr val="tx1"/>
                          </a:solidFill>
                        </a:rPr>
                        <a:t> </a:t>
                      </a:r>
                      <a:r>
                        <a:rPr lang="nl-BE" sz="1400" dirty="0" err="1" smtClean="0">
                          <a:solidFill>
                            <a:schemeClr val="tx1"/>
                          </a:solidFill>
                        </a:rPr>
                        <a:t>problème</a:t>
                      </a:r>
                      <a:r>
                        <a:rPr lang="nl-BE" sz="1400" dirty="0" smtClean="0">
                          <a:solidFill>
                            <a:schemeClr val="tx1"/>
                          </a:solidFill>
                        </a:rPr>
                        <a:t>)</a:t>
                      </a:r>
                    </a:p>
                    <a:p>
                      <a:r>
                        <a:rPr lang="nl-BE" sz="1400" b="0" dirty="0" smtClean="0">
                          <a:solidFill>
                            <a:schemeClr val="tx1"/>
                          </a:solidFill>
                        </a:rPr>
                        <a:t>Solde en 2020: € 50.000 </a:t>
                      </a:r>
                      <a:r>
                        <a:rPr lang="nl-BE" sz="1400" dirty="0" smtClean="0">
                          <a:solidFill>
                            <a:schemeClr val="tx1"/>
                          </a:solidFill>
                        </a:rPr>
                        <a:t>(</a:t>
                      </a:r>
                      <a:r>
                        <a:rPr lang="nl-BE" sz="1400" dirty="0" err="1" smtClean="0">
                          <a:solidFill>
                            <a:schemeClr val="tx1"/>
                          </a:solidFill>
                        </a:rPr>
                        <a:t>paiement</a:t>
                      </a:r>
                      <a:r>
                        <a:rPr lang="nl-BE" sz="1400" dirty="0" smtClean="0">
                          <a:solidFill>
                            <a:schemeClr val="tx1"/>
                          </a:solidFill>
                        </a:rPr>
                        <a:t> </a:t>
                      </a:r>
                      <a:r>
                        <a:rPr lang="nl-BE" sz="1400" dirty="0" err="1" smtClean="0">
                          <a:solidFill>
                            <a:schemeClr val="tx1"/>
                          </a:solidFill>
                        </a:rPr>
                        <a:t>après</a:t>
                      </a:r>
                      <a:r>
                        <a:rPr lang="nl-BE" sz="1400" dirty="0" smtClean="0">
                          <a:solidFill>
                            <a:schemeClr val="tx1"/>
                          </a:solidFill>
                        </a:rPr>
                        <a:t> </a:t>
                      </a:r>
                      <a:r>
                        <a:rPr lang="nl-BE" sz="1400" dirty="0" err="1" smtClean="0">
                          <a:solidFill>
                            <a:schemeClr val="tx1"/>
                          </a:solidFill>
                        </a:rPr>
                        <a:t>le</a:t>
                      </a:r>
                      <a:r>
                        <a:rPr lang="nl-BE" sz="1400" dirty="0" smtClean="0">
                          <a:solidFill>
                            <a:schemeClr val="tx1"/>
                          </a:solidFill>
                        </a:rPr>
                        <a:t> </a:t>
                      </a:r>
                      <a:r>
                        <a:rPr lang="nl-BE" sz="1400" dirty="0" err="1" smtClean="0">
                          <a:solidFill>
                            <a:schemeClr val="tx1"/>
                          </a:solidFill>
                        </a:rPr>
                        <a:t>contrôle</a:t>
                      </a:r>
                      <a:r>
                        <a:rPr lang="nl-BE" sz="1400" dirty="0" smtClean="0">
                          <a:solidFill>
                            <a:schemeClr val="tx1"/>
                          </a:solidFill>
                        </a:rPr>
                        <a:t> par </a:t>
                      </a:r>
                      <a:r>
                        <a:rPr lang="nl-BE" sz="1400" dirty="0" err="1" smtClean="0">
                          <a:solidFill>
                            <a:schemeClr val="tx1"/>
                          </a:solidFill>
                        </a:rPr>
                        <a:t>l’AR</a:t>
                      </a:r>
                      <a:r>
                        <a:rPr lang="nl-BE" sz="1400" dirty="0" smtClean="0">
                          <a:solidFill>
                            <a:schemeClr val="tx1"/>
                          </a:solidFill>
                        </a:rPr>
                        <a:t>, </a:t>
                      </a:r>
                      <a:r>
                        <a:rPr lang="nl-BE" sz="1400" dirty="0" err="1" smtClean="0">
                          <a:solidFill>
                            <a:schemeClr val="tx1"/>
                          </a:solidFill>
                        </a:rPr>
                        <a:t>il</a:t>
                      </a:r>
                      <a:r>
                        <a:rPr lang="nl-BE" sz="1400" dirty="0" smtClean="0">
                          <a:solidFill>
                            <a:schemeClr val="tx1"/>
                          </a:solidFill>
                        </a:rPr>
                        <a:t> peut </a:t>
                      </a:r>
                      <a:r>
                        <a:rPr lang="nl-BE" sz="1400" dirty="0" err="1" smtClean="0">
                          <a:solidFill>
                            <a:schemeClr val="tx1"/>
                          </a:solidFill>
                        </a:rPr>
                        <a:t>s’agir</a:t>
                      </a:r>
                      <a:r>
                        <a:rPr lang="nl-BE" sz="1400" dirty="0" smtClean="0">
                          <a:solidFill>
                            <a:schemeClr val="tx1"/>
                          </a:solidFill>
                        </a:rPr>
                        <a:t> </a:t>
                      </a:r>
                      <a:r>
                        <a:rPr lang="nl-BE" sz="1400" dirty="0" err="1" smtClean="0">
                          <a:solidFill>
                            <a:schemeClr val="tx1"/>
                          </a:solidFill>
                        </a:rPr>
                        <a:t>aussi</a:t>
                      </a:r>
                      <a:r>
                        <a:rPr lang="nl-BE" sz="1400" dirty="0" smtClean="0">
                          <a:solidFill>
                            <a:schemeClr val="tx1"/>
                          </a:solidFill>
                        </a:rPr>
                        <a:t> </a:t>
                      </a:r>
                      <a:r>
                        <a:rPr lang="nl-BE" sz="1400" dirty="0" err="1" smtClean="0">
                          <a:solidFill>
                            <a:schemeClr val="tx1"/>
                          </a:solidFill>
                        </a:rPr>
                        <a:t>d’un</a:t>
                      </a:r>
                      <a:r>
                        <a:rPr lang="nl-BE" sz="1400" dirty="0" smtClean="0">
                          <a:solidFill>
                            <a:schemeClr val="tx1"/>
                          </a:solidFill>
                        </a:rPr>
                        <a:t> </a:t>
                      </a:r>
                      <a:r>
                        <a:rPr lang="nl-BE" sz="1400" dirty="0" err="1" smtClean="0">
                          <a:solidFill>
                            <a:schemeClr val="tx1"/>
                          </a:solidFill>
                        </a:rPr>
                        <a:t>recouvrement</a:t>
                      </a:r>
                      <a:r>
                        <a:rPr lang="nl-BE" sz="1400" dirty="0" smtClean="0">
                          <a:solidFill>
                            <a:schemeClr val="tx1"/>
                          </a:solidFill>
                        </a:rPr>
                        <a:t>!)</a:t>
                      </a:r>
                    </a:p>
                    <a:p>
                      <a:endParaRPr lang="fr-BE" dirty="0"/>
                    </a:p>
                  </a:txBody>
                  <a:tcPr>
                    <a:solidFill>
                      <a:schemeClr val="bg1">
                        <a:lumMod val="95000"/>
                      </a:schemeClr>
                    </a:solidFill>
                  </a:tcPr>
                </a:tc>
              </a:tr>
            </a:tbl>
          </a:graphicData>
        </a:graphic>
      </p:graphicFrame>
    </p:spTree>
    <p:extLst>
      <p:ext uri="{BB962C8B-B14F-4D97-AF65-F5344CB8AC3E}">
        <p14:creationId xmlns:p14="http://schemas.microsoft.com/office/powerpoint/2010/main" val="2013244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pPr algn="ctr"/>
            <a:r>
              <a:rPr lang="nl-BE" sz="6000" dirty="0" smtClean="0"/>
              <a:t>RAPPORTAGE</a:t>
            </a:r>
            <a:endParaRPr lang="fr-BE" sz="6000" dirty="0"/>
          </a:p>
        </p:txBody>
      </p:sp>
      <p:sp>
        <p:nvSpPr>
          <p:cNvPr id="3" name="Tijdelijke aanduiding voor inhoud 2"/>
          <p:cNvSpPr>
            <a:spLocks noGrp="1"/>
          </p:cNvSpPr>
          <p:nvPr>
            <p:ph type="subTitle" idx="1"/>
          </p:nvPr>
        </p:nvSpPr>
        <p:spPr/>
        <p:txBody>
          <a:bodyPr/>
          <a:lstStyle/>
          <a:p>
            <a:endParaRPr lang="fr-BE" sz="900" dirty="0"/>
          </a:p>
          <a:p>
            <a:pPr marL="0" indent="0">
              <a:buNone/>
            </a:pPr>
            <a:endParaRPr lang="nl-BE" sz="90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4294967295"/>
          </p:nvPr>
        </p:nvSpPr>
        <p:spPr>
          <a:xfrm>
            <a:off x="8382000" y="6530975"/>
            <a:ext cx="762000" cy="234950"/>
          </a:xfrm>
        </p:spPr>
        <p:txBody>
          <a:bodyPr/>
          <a:lstStyle/>
          <a:p>
            <a:pPr>
              <a:defRPr/>
            </a:pPr>
            <a:fld id="{85C6E6F3-F23C-4208-945D-9459BCB25F44}" type="slidenum">
              <a:rPr lang="nl-NL" altLang="nl-BE" smtClean="0"/>
              <a:pPr>
                <a:defRPr/>
              </a:pPr>
              <a:t>12</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064868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Aperçu</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nl-BE" sz="1400" dirty="0" smtClean="0"/>
              <a:t>	</a:t>
            </a:r>
          </a:p>
          <a:p>
            <a:pPr marL="0" indent="0">
              <a:buNone/>
            </a:pPr>
            <a:endParaRPr lang="nl-BE" sz="1400" dirty="0"/>
          </a:p>
          <a:p>
            <a:pPr marL="0" indent="0">
              <a:buNone/>
            </a:pPr>
            <a:endParaRPr lang="nl-BE" sz="1400" dirty="0" smtClean="0"/>
          </a:p>
          <a:p>
            <a:pPr marL="0" indent="0">
              <a:buNone/>
            </a:pPr>
            <a:endParaRPr lang="nl-BE" sz="1400" dirty="0"/>
          </a:p>
          <a:p>
            <a:pPr marL="0" indent="0">
              <a:buNone/>
            </a:pPr>
            <a:endParaRPr lang="nl-BE" sz="1400" dirty="0" smtClean="0"/>
          </a:p>
          <a:p>
            <a:pPr marL="0" indent="0">
              <a:buNone/>
            </a:pPr>
            <a:endParaRPr lang="nl-BE" sz="1400" dirty="0" smtClean="0"/>
          </a:p>
          <a:p>
            <a:pPr marL="0" indent="0">
              <a:buNone/>
            </a:pPr>
            <a:r>
              <a:rPr lang="nl-BE" sz="1200" b="0" dirty="0" smtClean="0"/>
              <a:t>* Formats </a:t>
            </a:r>
            <a:r>
              <a:rPr lang="nl-BE" sz="1200" b="0" dirty="0" err="1" smtClean="0"/>
              <a:t>sur</a:t>
            </a:r>
            <a:r>
              <a:rPr lang="nl-BE" sz="1200" b="0" dirty="0" smtClean="0"/>
              <a:t> </a:t>
            </a:r>
            <a:r>
              <a:rPr lang="nl-BE" sz="1200" b="0" dirty="0" err="1" smtClean="0"/>
              <a:t>le</a:t>
            </a:r>
            <a:r>
              <a:rPr lang="nl-BE" sz="1200" b="0" dirty="0" smtClean="0"/>
              <a:t> website – </a:t>
            </a:r>
            <a:r>
              <a:rPr lang="nl-BE" sz="1200" b="0" dirty="0" err="1" smtClean="0"/>
              <a:t>vérifier</a:t>
            </a:r>
            <a:r>
              <a:rPr lang="nl-BE" sz="1200" b="0" dirty="0" smtClean="0"/>
              <a:t> </a:t>
            </a:r>
            <a:r>
              <a:rPr lang="nl-BE" sz="1200" b="0" dirty="0" err="1" smtClean="0"/>
              <a:t>toujours</a:t>
            </a:r>
            <a:r>
              <a:rPr lang="nl-BE" sz="1200" b="0" dirty="0" smtClean="0"/>
              <a:t> </a:t>
            </a:r>
            <a:r>
              <a:rPr lang="nl-BE" sz="1200" b="0" dirty="0" err="1" smtClean="0"/>
              <a:t>sur</a:t>
            </a:r>
            <a:r>
              <a:rPr lang="nl-BE" sz="1200" b="0" dirty="0" smtClean="0"/>
              <a:t> </a:t>
            </a:r>
            <a:r>
              <a:rPr lang="nl-BE" sz="1200" b="0" dirty="0" err="1" smtClean="0"/>
              <a:t>le</a:t>
            </a:r>
            <a:r>
              <a:rPr lang="nl-BE" sz="1200" b="0" dirty="0" smtClean="0"/>
              <a:t> site et </a:t>
            </a:r>
            <a:r>
              <a:rPr lang="nl-BE" sz="1200" b="0" dirty="0" err="1" smtClean="0"/>
              <a:t>prendre</a:t>
            </a:r>
            <a:r>
              <a:rPr lang="nl-BE" sz="1200" b="0" dirty="0" smtClean="0"/>
              <a:t> la </a:t>
            </a:r>
            <a:r>
              <a:rPr lang="nl-BE" sz="1200" dirty="0" err="1" smtClean="0"/>
              <a:t>dernière</a:t>
            </a:r>
            <a:r>
              <a:rPr lang="nl-BE" sz="1200" dirty="0" smtClean="0"/>
              <a:t> </a:t>
            </a:r>
            <a:r>
              <a:rPr lang="nl-BE" sz="1200" dirty="0" err="1" smtClean="0"/>
              <a:t>version</a:t>
            </a:r>
            <a:r>
              <a:rPr lang="nl-BE" sz="1200" b="0" dirty="0" smtClean="0"/>
              <a:t>!</a:t>
            </a:r>
          </a:p>
          <a:p>
            <a:pPr marL="0" indent="0">
              <a:buNone/>
            </a:pPr>
            <a:r>
              <a:rPr lang="nl-BE" sz="1200" b="0" dirty="0" smtClean="0"/>
              <a:t>* Si pas </a:t>
            </a:r>
            <a:r>
              <a:rPr lang="nl-BE" sz="1200" b="0" dirty="0" err="1" smtClean="0"/>
              <a:t>réalisable</a:t>
            </a:r>
            <a:r>
              <a:rPr lang="nl-BE" sz="1200" b="0" dirty="0" smtClean="0"/>
              <a:t> de </a:t>
            </a:r>
            <a:r>
              <a:rPr lang="nl-BE" sz="1200" b="0" dirty="0" err="1" smtClean="0"/>
              <a:t>l’introduire</a:t>
            </a:r>
            <a:r>
              <a:rPr lang="nl-BE" sz="1200" b="0" dirty="0" smtClean="0"/>
              <a:t> dans les </a:t>
            </a:r>
            <a:r>
              <a:rPr lang="nl-BE" sz="1200" b="0" dirty="0" err="1" smtClean="0"/>
              <a:t>délais</a:t>
            </a:r>
            <a:r>
              <a:rPr lang="nl-BE" sz="1200" b="0" dirty="0" smtClean="0"/>
              <a:t>, </a:t>
            </a:r>
            <a:r>
              <a:rPr lang="nl-BE" sz="1200" b="0" dirty="0" err="1" smtClean="0"/>
              <a:t>demander</a:t>
            </a:r>
            <a:r>
              <a:rPr lang="nl-BE" sz="1200" b="0" dirty="0" smtClean="0"/>
              <a:t> report </a:t>
            </a:r>
            <a:r>
              <a:rPr lang="nl-BE" sz="1200" b="0" dirty="0" err="1" smtClean="0"/>
              <a:t>motivé</a:t>
            </a:r>
            <a:r>
              <a:rPr lang="nl-BE" sz="1200" b="0" dirty="0" smtClean="0"/>
              <a:t> par mail </a:t>
            </a:r>
            <a:r>
              <a:rPr lang="nl-BE" sz="1200" b="0" dirty="0" err="1" smtClean="0"/>
              <a:t>avant</a:t>
            </a:r>
            <a:r>
              <a:rPr lang="nl-BE" sz="1200" b="0" dirty="0" smtClean="0"/>
              <a:t> </a:t>
            </a:r>
            <a:r>
              <a:rPr lang="nl-BE" sz="1200" b="0" dirty="0" err="1" smtClean="0"/>
              <a:t>cette</a:t>
            </a:r>
            <a:r>
              <a:rPr lang="nl-BE" sz="1200" b="0" dirty="0" smtClean="0"/>
              <a:t> date.</a:t>
            </a:r>
          </a:p>
          <a:p>
            <a:pPr marL="0" indent="0">
              <a:buNone/>
            </a:pPr>
            <a:r>
              <a:rPr lang="nl-BE" sz="1200" b="0" dirty="0" smtClean="0"/>
              <a:t>* </a:t>
            </a:r>
            <a:r>
              <a:rPr lang="nl-BE" sz="1200" b="0" dirty="0" err="1" smtClean="0"/>
              <a:t>Introduction</a:t>
            </a:r>
            <a:r>
              <a:rPr lang="nl-BE" sz="1200" b="0" dirty="0" smtClean="0"/>
              <a:t> </a:t>
            </a:r>
            <a:r>
              <a:rPr lang="nl-BE" sz="1200" b="0" dirty="0" err="1" smtClean="0"/>
              <a:t>électronique</a:t>
            </a:r>
            <a:r>
              <a:rPr lang="nl-BE" sz="1200" b="0" dirty="0" smtClean="0"/>
              <a:t> </a:t>
            </a:r>
            <a:r>
              <a:rPr lang="nl-BE" sz="1200" b="0" dirty="0" err="1" smtClean="0"/>
              <a:t>sur</a:t>
            </a:r>
            <a:r>
              <a:rPr lang="nl-BE" sz="1200" b="0" dirty="0" smtClean="0"/>
              <a:t> </a:t>
            </a:r>
            <a:r>
              <a:rPr lang="nl-BE" sz="1200" dirty="0" smtClean="0">
                <a:hlinkClick r:id="rId3"/>
              </a:rPr>
              <a:t>AMIF.ISF@ibz.eu</a:t>
            </a:r>
            <a:endParaRPr lang="nl-BE" sz="1200" dirty="0" smtClean="0"/>
          </a:p>
          <a:p>
            <a:pPr marL="0" indent="0">
              <a:buNone/>
            </a:pPr>
            <a:r>
              <a:rPr lang="nl-BE" sz="1200" b="0" dirty="0" smtClean="0"/>
              <a:t>* </a:t>
            </a:r>
            <a:r>
              <a:rPr lang="nl-BE" sz="1200" dirty="0" smtClean="0"/>
              <a:t>Ne </a:t>
            </a:r>
            <a:r>
              <a:rPr lang="nl-BE" sz="1200" u="sng" dirty="0" smtClean="0"/>
              <a:t>PAS</a:t>
            </a:r>
            <a:r>
              <a:rPr lang="nl-BE" sz="1200" dirty="0" smtClean="0"/>
              <a:t> </a:t>
            </a:r>
            <a:r>
              <a:rPr lang="nl-BE" sz="1200" dirty="0" err="1" smtClean="0"/>
              <a:t>envoyer</a:t>
            </a:r>
            <a:r>
              <a:rPr lang="nl-BE" sz="1200" dirty="0" smtClean="0"/>
              <a:t> </a:t>
            </a:r>
            <a:r>
              <a:rPr lang="nl-BE" sz="1200" u="sng" dirty="0" smtClean="0"/>
              <a:t>de </a:t>
            </a:r>
            <a:r>
              <a:rPr lang="nl-BE" sz="1200" u="sng" dirty="0" err="1" smtClean="0"/>
              <a:t>pièces</a:t>
            </a:r>
            <a:r>
              <a:rPr lang="nl-BE" sz="1200" u="sng" dirty="0" smtClean="0"/>
              <a:t> </a:t>
            </a:r>
            <a:r>
              <a:rPr lang="nl-BE" sz="1200" u="sng" dirty="0" err="1" smtClean="0"/>
              <a:t>justificatives</a:t>
            </a:r>
            <a:r>
              <a:rPr lang="nl-BE" sz="1200" dirty="0" smtClean="0"/>
              <a:t> </a:t>
            </a:r>
            <a:r>
              <a:rPr lang="nl-BE" sz="1200" b="0" dirty="0" smtClean="0"/>
              <a:t>(mais les </a:t>
            </a:r>
            <a:r>
              <a:rPr lang="nl-BE" sz="1200" b="0" dirty="0" err="1" smtClean="0"/>
              <a:t>tenir</a:t>
            </a:r>
            <a:r>
              <a:rPr lang="nl-BE" sz="1200" b="0" dirty="0" smtClean="0"/>
              <a:t> à jour).</a:t>
            </a:r>
          </a:p>
          <a:p>
            <a:pPr marL="0" indent="0">
              <a:buNone/>
            </a:pPr>
            <a:endParaRPr lang="nl-BE" sz="1400" dirty="0" smtClean="0"/>
          </a:p>
          <a:p>
            <a:pPr>
              <a:buFont typeface="Symbol"/>
              <a:buChar char="Þ"/>
            </a:pPr>
            <a:endParaRPr lang="nl-BE" sz="1400" dirty="0" smtClean="0"/>
          </a:p>
          <a:p>
            <a:pPr>
              <a:buFont typeface="Symbol"/>
              <a:buChar char="Þ"/>
            </a:pPr>
            <a:endParaRPr lang="nl-BE" sz="1400" dirty="0" smtClean="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13</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graphicFrame>
        <p:nvGraphicFramePr>
          <p:cNvPr id="9" name="Tabel 8"/>
          <p:cNvGraphicFramePr>
            <a:graphicFrameLocks noGrp="1"/>
          </p:cNvGraphicFramePr>
          <p:nvPr>
            <p:extLst>
              <p:ext uri="{D42A27DB-BD31-4B8C-83A1-F6EECF244321}">
                <p14:modId xmlns:p14="http://schemas.microsoft.com/office/powerpoint/2010/main" val="1651204675"/>
              </p:ext>
            </p:extLst>
          </p:nvPr>
        </p:nvGraphicFramePr>
        <p:xfrm>
          <a:off x="1259632" y="1268760"/>
          <a:ext cx="6624736" cy="2808312"/>
        </p:xfrm>
        <a:graphic>
          <a:graphicData uri="http://schemas.openxmlformats.org/drawingml/2006/table">
            <a:tbl>
              <a:tblPr>
                <a:tableStyleId>{5C22544A-7EE6-4342-B048-85BDC9FD1C3A}</a:tableStyleId>
              </a:tblPr>
              <a:tblGrid>
                <a:gridCol w="1224136"/>
                <a:gridCol w="1440160"/>
                <a:gridCol w="1152128"/>
                <a:gridCol w="1008112"/>
                <a:gridCol w="1800200"/>
              </a:tblGrid>
              <a:tr h="515594">
                <a:tc>
                  <a:txBody>
                    <a:bodyPr/>
                    <a:lstStyle/>
                    <a:p>
                      <a:pPr algn="l" fontAlgn="b"/>
                      <a:endParaRPr lang="fr-BE" sz="1100" b="0" i="0" u="none" strike="noStrike" dirty="0">
                        <a:solidFill>
                          <a:srgbClr val="000000"/>
                        </a:solidFill>
                        <a:effectLst/>
                        <a:latin typeface="Calibri"/>
                      </a:endParaRPr>
                    </a:p>
                  </a:txBody>
                  <a:tcPr marL="9525" marR="9525" marT="9525" marB="0" anchor="ctr"/>
                </a:tc>
                <a:tc>
                  <a:txBody>
                    <a:bodyPr/>
                    <a:lstStyle/>
                    <a:p>
                      <a:pPr algn="ctr" fontAlgn="b"/>
                      <a:r>
                        <a:rPr lang="fr-BE" sz="1100" b="1" u="none" strike="noStrike" dirty="0" smtClean="0">
                          <a:effectLst/>
                        </a:rPr>
                        <a:t>QUOI</a:t>
                      </a:r>
                      <a:endParaRPr lang="fr-BE" sz="1100" b="1" i="0" u="none" strike="noStrike" dirty="0">
                        <a:solidFill>
                          <a:srgbClr val="000000"/>
                        </a:solidFill>
                        <a:effectLst/>
                        <a:latin typeface="Calibri"/>
                      </a:endParaRPr>
                    </a:p>
                  </a:txBody>
                  <a:tcPr marL="9525" marR="9525" marT="9525" marB="0" anchor="ctr"/>
                </a:tc>
                <a:tc>
                  <a:txBody>
                    <a:bodyPr/>
                    <a:lstStyle/>
                    <a:p>
                      <a:pPr algn="ctr" fontAlgn="b"/>
                      <a:r>
                        <a:rPr lang="fr-BE" sz="1100" b="1" u="none" strike="noStrike" dirty="0" smtClean="0">
                          <a:effectLst/>
                        </a:rPr>
                        <a:t>INTRODUCTION</a:t>
                      </a:r>
                      <a:endParaRPr lang="fr-BE" sz="1100" b="1" i="0" u="none" strike="noStrike" dirty="0">
                        <a:solidFill>
                          <a:srgbClr val="000000"/>
                        </a:solidFill>
                        <a:effectLst/>
                        <a:latin typeface="Calibri"/>
                      </a:endParaRPr>
                    </a:p>
                  </a:txBody>
                  <a:tcPr marL="9525" marR="9525" marT="9525" marB="0" anchor="ctr"/>
                </a:tc>
                <a:tc>
                  <a:txBody>
                    <a:bodyPr/>
                    <a:lstStyle/>
                    <a:p>
                      <a:pPr algn="ctr" fontAlgn="b"/>
                      <a:r>
                        <a:rPr lang="fr-BE" sz="1100" b="1" u="none" strike="noStrike" dirty="0" smtClean="0">
                          <a:effectLst/>
                        </a:rPr>
                        <a:t>CONCERNE</a:t>
                      </a:r>
                    </a:p>
                    <a:p>
                      <a:pPr algn="ctr" fontAlgn="b"/>
                      <a:r>
                        <a:rPr lang="fr-BE" sz="1100" b="1" u="none" strike="noStrike" dirty="0" smtClean="0">
                          <a:effectLst/>
                        </a:rPr>
                        <a:t>PERIODE</a:t>
                      </a:r>
                      <a:endParaRPr lang="fr-BE" sz="1100" b="1" i="0" u="none" strike="noStrike" dirty="0">
                        <a:solidFill>
                          <a:srgbClr val="000000"/>
                        </a:solidFill>
                        <a:effectLst/>
                        <a:latin typeface="Calibri"/>
                      </a:endParaRPr>
                    </a:p>
                  </a:txBody>
                  <a:tcPr marL="9525" marR="9525" marT="9525" marB="0" anchor="ctr"/>
                </a:tc>
                <a:tc>
                  <a:txBody>
                    <a:bodyPr/>
                    <a:lstStyle/>
                    <a:p>
                      <a:pPr algn="ctr" fontAlgn="b"/>
                      <a:r>
                        <a:rPr lang="nl-BE" sz="1100" b="1" i="0" u="none" strike="noStrike" dirty="0" smtClean="0">
                          <a:solidFill>
                            <a:srgbClr val="000000"/>
                          </a:solidFill>
                          <a:effectLst/>
                          <a:latin typeface="Calibri"/>
                        </a:rPr>
                        <a:t>FORME</a:t>
                      </a:r>
                      <a:endParaRPr lang="fr-BE" sz="1100" b="1" i="0" u="none" strike="noStrike" dirty="0">
                        <a:solidFill>
                          <a:srgbClr val="000000"/>
                        </a:solidFill>
                        <a:effectLst/>
                        <a:latin typeface="Calibri"/>
                      </a:endParaRPr>
                    </a:p>
                  </a:txBody>
                  <a:tcPr marL="9525" marR="9525" marT="9525" marB="0" anchor="ctr"/>
                </a:tc>
              </a:tr>
              <a:tr h="492518">
                <a:tc rowSpan="2">
                  <a:txBody>
                    <a:bodyPr/>
                    <a:lstStyle/>
                    <a:p>
                      <a:pPr algn="ctr" fontAlgn="ctr"/>
                      <a:r>
                        <a:rPr lang="fr-BE" sz="1100" u="none" strike="noStrike" dirty="0" smtClean="0">
                          <a:effectLst/>
                        </a:rPr>
                        <a:t>Rapports</a:t>
                      </a:r>
                      <a:r>
                        <a:rPr lang="fr-BE" sz="1100" u="none" strike="noStrike" baseline="0" dirty="0" smtClean="0">
                          <a:effectLst/>
                        </a:rPr>
                        <a:t> intermédiaires</a:t>
                      </a:r>
                      <a:endParaRPr lang="fr-BE" sz="1100" b="0" i="0" u="none" strike="noStrike" dirty="0">
                        <a:solidFill>
                          <a:srgbClr val="000000"/>
                        </a:solidFill>
                        <a:effectLst/>
                        <a:latin typeface="Calibri"/>
                      </a:endParaRPr>
                    </a:p>
                  </a:txBody>
                  <a:tcPr marL="9525" marR="9525" marT="9525" marB="0" anchor="ctr"/>
                </a:tc>
                <a:tc>
                  <a:txBody>
                    <a:bodyPr/>
                    <a:lstStyle/>
                    <a:p>
                      <a:pPr algn="ctr" fontAlgn="ctr"/>
                      <a:r>
                        <a:rPr lang="fr-BE" sz="1100" u="none" strike="noStrike" dirty="0" smtClean="0">
                          <a:effectLst/>
                        </a:rPr>
                        <a:t>Rapport narratif</a:t>
                      </a:r>
                    </a:p>
                  </a:txBody>
                  <a:tcPr marL="9525" marR="9525" marT="9525" marB="0" anchor="ctr"/>
                </a:tc>
                <a:tc rowSpan="2">
                  <a:txBody>
                    <a:bodyPr/>
                    <a:lstStyle/>
                    <a:p>
                      <a:pPr algn="ctr" fontAlgn="ctr"/>
                      <a:r>
                        <a:rPr lang="fr-BE" sz="1100" u="none" strike="noStrike" dirty="0" smtClean="0">
                          <a:solidFill>
                            <a:schemeClr val="tx1"/>
                          </a:solidFill>
                          <a:effectLst/>
                        </a:rPr>
                        <a:t>31/12/N</a:t>
                      </a:r>
                      <a:endParaRPr lang="fr-BE" sz="1100" b="0" i="0" u="none" strike="noStrike" dirty="0">
                        <a:solidFill>
                          <a:schemeClr val="tx1"/>
                        </a:solidFill>
                        <a:effectLst/>
                        <a:latin typeface="Calibri"/>
                      </a:endParaRPr>
                    </a:p>
                  </a:txBody>
                  <a:tcPr marL="9525" marR="9525" marT="9525" marB="0" anchor="ctr"/>
                </a:tc>
                <a:tc>
                  <a:txBody>
                    <a:bodyPr/>
                    <a:lstStyle/>
                    <a:p>
                      <a:pPr algn="ctr" fontAlgn="ctr"/>
                      <a:r>
                        <a:rPr lang="fr-BE" sz="1100" u="none" strike="noStrike" dirty="0" smtClean="0">
                          <a:solidFill>
                            <a:schemeClr val="tx1"/>
                          </a:solidFill>
                          <a:effectLst/>
                        </a:rPr>
                        <a:t>16/10/N-1 -15/10/N</a:t>
                      </a:r>
                      <a:endParaRPr lang="fr-BE" sz="1100" b="0" i="0" u="none" strike="noStrike" dirty="0">
                        <a:solidFill>
                          <a:schemeClr val="tx1"/>
                        </a:solidFill>
                        <a:effectLst/>
                        <a:latin typeface="Calibri"/>
                      </a:endParaRPr>
                    </a:p>
                  </a:txBody>
                  <a:tcPr marL="9525" marR="9525" marT="9525" marB="0" anchor="ctr"/>
                </a:tc>
                <a:tc rowSpan="2">
                  <a:txBody>
                    <a:bodyPr/>
                    <a:lstStyle/>
                    <a:p>
                      <a:pPr algn="ctr" fontAlgn="ctr"/>
                      <a:r>
                        <a:rPr lang="nl-BE" sz="1100" b="0" i="0" u="none" strike="noStrike" dirty="0" smtClean="0">
                          <a:solidFill>
                            <a:srgbClr val="000000"/>
                          </a:solidFill>
                          <a:effectLst/>
                          <a:latin typeface="Calibri"/>
                        </a:rPr>
                        <a:t>Excel</a:t>
                      </a:r>
                      <a:r>
                        <a:rPr lang="nl-BE" sz="1100" b="0" i="0" u="none" strike="noStrike" baseline="0" dirty="0" smtClean="0">
                          <a:solidFill>
                            <a:srgbClr val="000000"/>
                          </a:solidFill>
                          <a:effectLst/>
                          <a:latin typeface="Calibri"/>
                        </a:rPr>
                        <a:t> et Word </a:t>
                      </a:r>
                      <a:endParaRPr lang="fr-BE" sz="1100" b="0" i="0" u="none" strike="noStrike" dirty="0">
                        <a:solidFill>
                          <a:srgbClr val="000000"/>
                        </a:solidFill>
                        <a:effectLst/>
                        <a:latin typeface="Calibri"/>
                      </a:endParaRPr>
                    </a:p>
                  </a:txBody>
                  <a:tcPr marL="9525" marR="9525" marT="9525" marB="0" anchor="ctr"/>
                </a:tc>
              </a:tr>
              <a:tr h="360040">
                <a:tc vMerge="1">
                  <a:txBody>
                    <a:bodyPr/>
                    <a:lstStyle/>
                    <a:p>
                      <a:endParaRPr lang="fr-BE"/>
                    </a:p>
                  </a:txBody>
                  <a:tcPr/>
                </a:tc>
                <a:tc>
                  <a:txBody>
                    <a:bodyPr/>
                    <a:lstStyle/>
                    <a:p>
                      <a:pPr algn="ctr" fontAlgn="ctr"/>
                      <a:r>
                        <a:rPr lang="nl-BE" sz="1100" b="0" i="0" u="none" strike="noStrike" dirty="0" smtClean="0">
                          <a:solidFill>
                            <a:srgbClr val="000000"/>
                          </a:solidFill>
                          <a:effectLst/>
                          <a:latin typeface="Calibri"/>
                        </a:rPr>
                        <a:t>Rapport financier</a:t>
                      </a:r>
                      <a:endParaRPr lang="fr-BE" sz="1100" b="0" i="0" u="none" strike="noStrike" dirty="0">
                        <a:solidFill>
                          <a:srgbClr val="000000"/>
                        </a:solidFill>
                        <a:effectLst/>
                        <a:latin typeface="Calibri"/>
                      </a:endParaRPr>
                    </a:p>
                  </a:txBody>
                  <a:tcPr marL="9525" marR="9525" marT="9525" marB="0" anchor="ctr"/>
                </a:tc>
                <a:tc vMerge="1">
                  <a:txBody>
                    <a:bodyPr/>
                    <a:lstStyle/>
                    <a:p>
                      <a:endParaRPr lang="fr-BE"/>
                    </a:p>
                  </a:txBody>
                  <a:tcPr/>
                </a:tc>
                <a:tc>
                  <a:txBody>
                    <a:bodyPr/>
                    <a:lstStyle/>
                    <a:p>
                      <a:pPr algn="ctr" fontAlgn="ctr"/>
                      <a:r>
                        <a:rPr lang="nl-BE" sz="1100" b="0" i="0" u="none" strike="noStrike" dirty="0" smtClean="0">
                          <a:solidFill>
                            <a:schemeClr val="tx1"/>
                          </a:solidFill>
                          <a:effectLst/>
                          <a:latin typeface="Calibri"/>
                        </a:rPr>
                        <a:t>A </a:t>
                      </a:r>
                      <a:r>
                        <a:rPr lang="nl-BE" sz="1100" b="0" i="0" u="none" strike="noStrike" dirty="0" err="1" smtClean="0">
                          <a:solidFill>
                            <a:schemeClr val="tx1"/>
                          </a:solidFill>
                          <a:effectLst/>
                          <a:latin typeface="Calibri"/>
                        </a:rPr>
                        <a:t>partir</a:t>
                      </a:r>
                      <a:r>
                        <a:rPr lang="nl-BE" sz="1100" b="0" i="0" u="none" strike="noStrike" dirty="0" smtClean="0">
                          <a:solidFill>
                            <a:schemeClr val="tx1"/>
                          </a:solidFill>
                          <a:effectLst/>
                          <a:latin typeface="Calibri"/>
                        </a:rPr>
                        <a:t> du </a:t>
                      </a:r>
                      <a:r>
                        <a:rPr lang="nl-BE" sz="1100" b="0" i="0" u="none" strike="noStrike" baseline="0" dirty="0" smtClean="0">
                          <a:solidFill>
                            <a:schemeClr val="tx1"/>
                          </a:solidFill>
                          <a:effectLst/>
                          <a:latin typeface="Calibri"/>
                        </a:rPr>
                        <a:t>LANCEMENT du </a:t>
                      </a:r>
                      <a:r>
                        <a:rPr lang="nl-BE" sz="1100" b="0" i="0" u="none" strike="noStrike" baseline="0" dirty="0" err="1" smtClean="0">
                          <a:solidFill>
                            <a:schemeClr val="tx1"/>
                          </a:solidFill>
                          <a:effectLst/>
                          <a:latin typeface="Calibri"/>
                        </a:rPr>
                        <a:t>projet</a:t>
                      </a:r>
                      <a:r>
                        <a:rPr lang="nl-BE" sz="1100" b="0" i="0" u="none" strike="noStrike" baseline="0" dirty="0" smtClean="0">
                          <a:solidFill>
                            <a:schemeClr val="tx1"/>
                          </a:solidFill>
                          <a:effectLst/>
                          <a:latin typeface="Calibri"/>
                        </a:rPr>
                        <a:t> </a:t>
                      </a:r>
                      <a:r>
                        <a:rPr lang="nl-BE" sz="1100" b="0" i="0" u="none" strike="noStrike" baseline="0" dirty="0" err="1" smtClean="0">
                          <a:solidFill>
                            <a:schemeClr val="tx1"/>
                          </a:solidFill>
                          <a:effectLst/>
                          <a:latin typeface="Calibri"/>
                        </a:rPr>
                        <a:t>jusqu’au</a:t>
                      </a:r>
                      <a:r>
                        <a:rPr lang="nl-BE" sz="1100" b="0" i="0" u="none" strike="noStrike" baseline="0" dirty="0" smtClean="0">
                          <a:solidFill>
                            <a:schemeClr val="tx1"/>
                          </a:solidFill>
                          <a:effectLst/>
                          <a:latin typeface="Calibri"/>
                        </a:rPr>
                        <a:t> 15/10/N (</a:t>
                      </a:r>
                      <a:r>
                        <a:rPr lang="nl-BE" sz="1100" b="0" i="0" u="none" strike="noStrike" baseline="0" dirty="0" err="1" smtClean="0">
                          <a:solidFill>
                            <a:schemeClr val="tx1"/>
                          </a:solidFill>
                          <a:effectLst/>
                          <a:latin typeface="Calibri"/>
                        </a:rPr>
                        <a:t>cumulatif</a:t>
                      </a:r>
                      <a:r>
                        <a:rPr lang="nl-BE" sz="1100" b="0" i="0" u="none" strike="noStrike" baseline="0" dirty="0" smtClean="0">
                          <a:solidFill>
                            <a:schemeClr val="tx1"/>
                          </a:solidFill>
                          <a:effectLst/>
                          <a:latin typeface="Calibri"/>
                        </a:rPr>
                        <a:t> !)</a:t>
                      </a:r>
                      <a:endParaRPr lang="fr-BE" sz="1100" b="0" i="0" u="none" strike="noStrike" dirty="0">
                        <a:solidFill>
                          <a:schemeClr val="tx1"/>
                        </a:solidFill>
                        <a:effectLst/>
                        <a:latin typeface="Calibri"/>
                      </a:endParaRPr>
                    </a:p>
                  </a:txBody>
                  <a:tcPr marL="9525" marR="9525" marT="9525" marB="0" anchor="ctr"/>
                </a:tc>
                <a:tc vMerge="1">
                  <a:txBody>
                    <a:bodyPr/>
                    <a:lstStyle/>
                    <a:p>
                      <a:endParaRPr lang="fr-BE"/>
                    </a:p>
                  </a:txBody>
                  <a:tcPr/>
                </a:tc>
              </a:tr>
              <a:tr h="952475">
                <a:tc>
                  <a:txBody>
                    <a:bodyPr/>
                    <a:lstStyle/>
                    <a:p>
                      <a:pPr algn="ctr" fontAlgn="ctr"/>
                      <a:r>
                        <a:rPr lang="fr-BE" sz="1100" u="none" strike="noStrike" dirty="0" smtClean="0">
                          <a:effectLst/>
                        </a:rPr>
                        <a:t>Rapportage final</a:t>
                      </a:r>
                      <a:endParaRPr lang="fr-BE" sz="1100" b="0" i="0" u="none" strike="noStrike" dirty="0">
                        <a:solidFill>
                          <a:srgbClr val="000000"/>
                        </a:solidFill>
                        <a:effectLst/>
                        <a:latin typeface="Calibri"/>
                      </a:endParaRPr>
                    </a:p>
                  </a:txBody>
                  <a:tcPr marL="9525" marR="9525" marT="9525" marB="0" anchor="ctr"/>
                </a:tc>
                <a:tc>
                  <a:txBody>
                    <a:bodyPr/>
                    <a:lstStyle/>
                    <a:p>
                      <a:pPr marL="0" indent="0" algn="ctr" fontAlgn="ctr">
                        <a:buFontTx/>
                        <a:buNone/>
                      </a:pPr>
                      <a:r>
                        <a:rPr lang="fr-BE" sz="1100" u="none" strike="noStrike" baseline="0" dirty="0" smtClean="0">
                          <a:effectLst/>
                        </a:rPr>
                        <a:t>- Rapport n</a:t>
                      </a:r>
                      <a:r>
                        <a:rPr lang="fr-BE" sz="1100" u="none" strike="noStrike" dirty="0" smtClean="0">
                          <a:effectLst/>
                        </a:rPr>
                        <a:t>arratif</a:t>
                      </a:r>
                    </a:p>
                    <a:p>
                      <a:pPr marL="0" indent="0" algn="ctr" fontAlgn="ctr">
                        <a:buFontTx/>
                        <a:buNone/>
                      </a:pPr>
                      <a:r>
                        <a:rPr lang="fr-BE" sz="1100" u="none" strike="noStrike" dirty="0" smtClean="0">
                          <a:effectLst/>
                        </a:rPr>
                        <a:t>- Rapport financier</a:t>
                      </a:r>
                      <a:endParaRPr lang="fr-BE" sz="1100" b="0" i="0" u="none" strike="noStrike" dirty="0">
                        <a:solidFill>
                          <a:srgbClr val="000000"/>
                        </a:solidFill>
                        <a:effectLst/>
                        <a:latin typeface="Calibri"/>
                      </a:endParaRPr>
                    </a:p>
                  </a:txBody>
                  <a:tcPr marL="9525" marR="9525" marT="9525" marB="0" anchor="ctr"/>
                </a:tc>
                <a:tc>
                  <a:txBody>
                    <a:bodyPr/>
                    <a:lstStyle/>
                    <a:p>
                      <a:pPr algn="ctr" fontAlgn="ctr"/>
                      <a:r>
                        <a:rPr lang="nl-BE" sz="1100" u="none" strike="noStrike" dirty="0" smtClean="0">
                          <a:effectLst/>
                        </a:rPr>
                        <a:t>Maximum</a:t>
                      </a:r>
                      <a:r>
                        <a:rPr lang="nl-BE" sz="1100" u="none" strike="noStrike" baseline="0" dirty="0" smtClean="0">
                          <a:effectLst/>
                        </a:rPr>
                        <a:t> </a:t>
                      </a:r>
                      <a:r>
                        <a:rPr lang="nl-BE" sz="1100" u="none" strike="noStrike" dirty="0" smtClean="0">
                          <a:effectLst/>
                        </a:rPr>
                        <a:t>3 </a:t>
                      </a:r>
                      <a:r>
                        <a:rPr lang="nl-BE" sz="1100" u="none" strike="noStrike" dirty="0" err="1" smtClean="0">
                          <a:effectLst/>
                        </a:rPr>
                        <a:t>mois</a:t>
                      </a:r>
                      <a:r>
                        <a:rPr lang="nl-BE" sz="1100" u="none" strike="noStrike" baseline="0" dirty="0" smtClean="0">
                          <a:effectLst/>
                        </a:rPr>
                        <a:t> </a:t>
                      </a:r>
                      <a:r>
                        <a:rPr lang="nl-BE" sz="1100" u="none" strike="noStrike" dirty="0" err="1" smtClean="0">
                          <a:solidFill>
                            <a:schemeClr val="tx1"/>
                          </a:solidFill>
                          <a:effectLst/>
                        </a:rPr>
                        <a:t>après</a:t>
                      </a:r>
                      <a:r>
                        <a:rPr lang="nl-BE" sz="1100" u="none" strike="noStrike" dirty="0" smtClean="0">
                          <a:solidFill>
                            <a:schemeClr val="tx1"/>
                          </a:solidFill>
                          <a:effectLst/>
                        </a:rPr>
                        <a:t> la fin du </a:t>
                      </a:r>
                      <a:r>
                        <a:rPr lang="nl-BE" sz="1100" u="none" strike="noStrike" dirty="0" err="1" smtClean="0">
                          <a:solidFill>
                            <a:schemeClr val="tx1"/>
                          </a:solidFill>
                          <a:effectLst/>
                        </a:rPr>
                        <a:t>projet</a:t>
                      </a:r>
                      <a:endParaRPr lang="nl-BE" sz="1100" b="0" i="0" u="none" strike="noStrike" dirty="0">
                        <a:solidFill>
                          <a:schemeClr val="tx1"/>
                        </a:solidFill>
                        <a:effectLst/>
                        <a:latin typeface="Calibri"/>
                      </a:endParaRPr>
                    </a:p>
                  </a:txBody>
                  <a:tcPr marL="9525" marR="9525" marT="9525" marB="0" anchor="ctr"/>
                </a:tc>
                <a:tc>
                  <a:txBody>
                    <a:bodyPr/>
                    <a:lstStyle/>
                    <a:p>
                      <a:pPr algn="ctr" fontAlgn="ctr"/>
                      <a:r>
                        <a:rPr lang="fr-BE" sz="1100" u="none" strike="noStrike" dirty="0" smtClean="0">
                          <a:effectLst/>
                        </a:rPr>
                        <a:t>Période de projet complète</a:t>
                      </a:r>
                      <a:endParaRPr lang="fr-BE" sz="1100" b="0" i="0" u="none" strike="noStrike" dirty="0">
                        <a:solidFill>
                          <a:srgbClr val="000000"/>
                        </a:solidFill>
                        <a:effectLst/>
                        <a:latin typeface="Calibri"/>
                      </a:endParaRPr>
                    </a:p>
                  </a:txBody>
                  <a:tcPr marL="9525" marR="9525" marT="9525" marB="0" anchor="ctr"/>
                </a:tc>
                <a:tc>
                  <a:txBody>
                    <a:bodyPr/>
                    <a:lstStyle/>
                    <a:p>
                      <a:pPr algn="ctr" fontAlgn="ctr"/>
                      <a:r>
                        <a:rPr lang="nl-BE" sz="1100" b="0" i="0" u="none" strike="noStrike" dirty="0" smtClean="0">
                          <a:solidFill>
                            <a:srgbClr val="000000"/>
                          </a:solidFill>
                          <a:effectLst/>
                          <a:latin typeface="Calibri"/>
                        </a:rPr>
                        <a:t>PDF  </a:t>
                      </a:r>
                      <a:r>
                        <a:rPr lang="nl-BE" sz="1100" b="0" i="0" u="none" strike="noStrike" dirty="0" err="1" smtClean="0">
                          <a:solidFill>
                            <a:srgbClr val="000000"/>
                          </a:solidFill>
                          <a:effectLst/>
                          <a:latin typeface="Calibri"/>
                        </a:rPr>
                        <a:t>signés</a:t>
                      </a:r>
                      <a:r>
                        <a:rPr lang="nl-BE" sz="1100" b="0" i="0" u="none" strike="noStrike" dirty="0" smtClean="0">
                          <a:solidFill>
                            <a:srgbClr val="000000"/>
                          </a:solidFill>
                          <a:effectLst/>
                          <a:latin typeface="Calibri"/>
                        </a:rPr>
                        <a:t> et </a:t>
                      </a:r>
                      <a:r>
                        <a:rPr lang="nl-BE" sz="1100" b="0" i="0" u="none" strike="noStrike" dirty="0" err="1" smtClean="0">
                          <a:solidFill>
                            <a:srgbClr val="000000"/>
                          </a:solidFill>
                          <a:effectLst/>
                          <a:latin typeface="Calibri"/>
                        </a:rPr>
                        <a:t>scannés</a:t>
                      </a:r>
                      <a:r>
                        <a:rPr lang="nl-BE" sz="1100" b="0" i="0" u="none" strike="noStrike" dirty="0" smtClean="0">
                          <a:solidFill>
                            <a:srgbClr val="000000"/>
                          </a:solidFill>
                          <a:effectLst/>
                          <a:latin typeface="Calibri"/>
                        </a:rPr>
                        <a:t> + leur </a:t>
                      </a:r>
                      <a:r>
                        <a:rPr lang="nl-BE" sz="1100" b="0" i="0" u="none" strike="noStrike" dirty="0" err="1" smtClean="0">
                          <a:solidFill>
                            <a:srgbClr val="000000"/>
                          </a:solidFill>
                          <a:effectLst/>
                          <a:latin typeface="Calibri"/>
                        </a:rPr>
                        <a:t>version</a:t>
                      </a:r>
                      <a:r>
                        <a:rPr lang="nl-BE" sz="1100" b="0" i="0" u="none" strike="noStrike" dirty="0" smtClean="0">
                          <a:solidFill>
                            <a:srgbClr val="000000"/>
                          </a:solidFill>
                          <a:effectLst/>
                          <a:latin typeface="Calibri"/>
                        </a:rPr>
                        <a:t> Excel</a:t>
                      </a:r>
                      <a:r>
                        <a:rPr lang="nl-BE" sz="1100" b="0" i="0" u="none" strike="noStrike" baseline="0" dirty="0" smtClean="0">
                          <a:solidFill>
                            <a:srgbClr val="000000"/>
                          </a:solidFill>
                          <a:effectLst/>
                          <a:latin typeface="Calibri"/>
                        </a:rPr>
                        <a:t> et Word</a:t>
                      </a:r>
                      <a:endParaRPr lang="fr-BE" sz="11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550929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smtClean="0"/>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a:buFont typeface="Arial" panose="020B0604020202020204" pitchFamily="34" charset="0"/>
              <a:buChar char="•"/>
            </a:pPr>
            <a:r>
              <a:rPr lang="fr-BE" sz="1400" b="0" dirty="0" smtClean="0"/>
              <a:t>Remplir </a:t>
            </a:r>
            <a:r>
              <a:rPr lang="fr-BE" sz="1400" b="0" dirty="0"/>
              <a:t>le </a:t>
            </a:r>
            <a:r>
              <a:rPr lang="fr-BE" sz="1400" dirty="0"/>
              <a:t>bon formulaire </a:t>
            </a:r>
            <a:r>
              <a:rPr lang="fr-BE" sz="1400" b="0" dirty="0"/>
              <a:t>(site web </a:t>
            </a:r>
            <a:r>
              <a:rPr lang="fr-BE" sz="1400" b="0" dirty="0">
                <a:hlinkClick r:id="rId3"/>
              </a:rPr>
              <a:t>www.amif-isf.be</a:t>
            </a:r>
            <a:r>
              <a:rPr lang="fr-BE" sz="1400" b="0" dirty="0"/>
              <a:t>), </a:t>
            </a:r>
            <a:r>
              <a:rPr lang="fr-BE" sz="1400" dirty="0" smtClean="0"/>
              <a:t>répondre à </a:t>
            </a:r>
            <a:r>
              <a:rPr lang="fr-BE" sz="1400" dirty="0"/>
              <a:t>toutes les </a:t>
            </a:r>
            <a:r>
              <a:rPr lang="fr-BE" sz="1400" dirty="0" smtClean="0"/>
              <a:t>question</a:t>
            </a:r>
            <a:r>
              <a:rPr lang="fr-BE" sz="1400" b="0" dirty="0" smtClean="0"/>
              <a:t>s. </a:t>
            </a:r>
            <a:endParaRPr lang="fr-BE" sz="1400" b="0" dirty="0"/>
          </a:p>
          <a:p>
            <a:pPr>
              <a:buFont typeface="Arial" panose="020B0604020202020204" pitchFamily="34" charset="0"/>
              <a:buChar char="•"/>
            </a:pPr>
            <a:r>
              <a:rPr lang="fr-BE" sz="1400" b="0" dirty="0"/>
              <a:t>Ne pas oublier la </a:t>
            </a:r>
            <a:r>
              <a:rPr lang="fr-BE" sz="1400" dirty="0"/>
              <a:t>référence</a:t>
            </a:r>
            <a:r>
              <a:rPr lang="fr-BE" sz="1400" b="0" dirty="0"/>
              <a:t> du projet </a:t>
            </a:r>
            <a:r>
              <a:rPr lang="fr-BE" sz="1400" b="0" dirty="0" smtClean="0"/>
              <a:t>(25-xx).</a:t>
            </a:r>
          </a:p>
          <a:p>
            <a:pPr>
              <a:buFont typeface="Arial" panose="020B0604020202020204" pitchFamily="34" charset="0"/>
              <a:buChar char="•"/>
            </a:pPr>
            <a:r>
              <a:rPr lang="fr-BE" sz="1400" b="0" dirty="0"/>
              <a:t>Donner </a:t>
            </a:r>
            <a:r>
              <a:rPr lang="fr-BE" sz="1400" b="0" dirty="0" smtClean="0"/>
              <a:t>des réponses </a:t>
            </a:r>
            <a:r>
              <a:rPr lang="fr-BE" sz="1400" b="0" dirty="0"/>
              <a:t>pas trop </a:t>
            </a:r>
            <a:r>
              <a:rPr lang="fr-BE" sz="1400" b="0" dirty="0" smtClean="0"/>
              <a:t>longues, claires. Rester </a:t>
            </a:r>
            <a:r>
              <a:rPr lang="fr-BE" sz="1400" dirty="0"/>
              <a:t>concret, succin, s</a:t>
            </a:r>
            <a:r>
              <a:rPr lang="fr-BE" sz="1400" b="0" dirty="0"/>
              <a:t>tructuré!</a:t>
            </a:r>
          </a:p>
          <a:p>
            <a:pPr>
              <a:buFont typeface="Arial" panose="020B0604020202020204" pitchFamily="34" charset="0"/>
              <a:buChar char="•"/>
            </a:pPr>
            <a:r>
              <a:rPr lang="fr-BE" sz="1400" dirty="0"/>
              <a:t>Ne pas mélanger les indicateurs </a:t>
            </a:r>
            <a:r>
              <a:rPr lang="fr-BE" sz="1400" b="0" dirty="0" smtClean="0"/>
              <a:t>communs et spécifiques, quantitatifs </a:t>
            </a:r>
            <a:r>
              <a:rPr lang="fr-BE" sz="1400" b="0" dirty="0"/>
              <a:t>et qualitatifs</a:t>
            </a:r>
            <a:r>
              <a:rPr lang="fr-BE" sz="1400" b="0" dirty="0" smtClean="0"/>
              <a:t>.</a:t>
            </a:r>
          </a:p>
          <a:p>
            <a:pPr>
              <a:buFont typeface="Arial" panose="020B0604020202020204" pitchFamily="34" charset="0"/>
              <a:buChar char="•"/>
            </a:pPr>
            <a:r>
              <a:rPr lang="fr-BE" sz="1400" b="0" dirty="0"/>
              <a:t>Indicateur quantitatif = chiffre!</a:t>
            </a:r>
          </a:p>
          <a:p>
            <a:pPr>
              <a:buFont typeface="Arial" panose="020B0604020202020204" pitchFamily="34" charset="0"/>
              <a:buChar char="•"/>
            </a:pPr>
            <a:r>
              <a:rPr lang="fr-BE" sz="1400" b="0" dirty="0" smtClean="0"/>
              <a:t>Attention aux règles de </a:t>
            </a:r>
            <a:r>
              <a:rPr lang="fr-BE" sz="1400" dirty="0" smtClean="0"/>
              <a:t>publicité</a:t>
            </a:r>
            <a:r>
              <a:rPr lang="fr-BE" sz="1400" b="0" dirty="0" smtClean="0"/>
              <a:t> (publications, séminaires, …).</a:t>
            </a:r>
            <a:endParaRPr lang="fr-BE" sz="1400" b="0" dirty="0"/>
          </a:p>
          <a:p>
            <a:pPr>
              <a:buFont typeface="Arial" panose="020B0604020202020204" pitchFamily="34" charset="0"/>
              <a:buChar char="•"/>
            </a:pPr>
            <a:r>
              <a:rPr lang="fr-BE" sz="1400" b="0" dirty="0" smtClean="0"/>
              <a:t>Respecter la législation en matière de </a:t>
            </a:r>
            <a:r>
              <a:rPr lang="fr-BE" sz="1400" dirty="0" smtClean="0"/>
              <a:t>marchés publics</a:t>
            </a:r>
            <a:r>
              <a:rPr lang="fr-BE" sz="1400" b="0" dirty="0" smtClean="0">
                <a:solidFill>
                  <a:srgbClr val="FF0000"/>
                </a:solidFill>
              </a:rPr>
              <a:t>.</a:t>
            </a: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14</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20582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340768"/>
            <a:ext cx="6794515" cy="5040560"/>
          </a:xfrm>
        </p:spPr>
        <p:txBody>
          <a:bodyPr/>
          <a:lstStyle/>
          <a:p>
            <a:pPr>
              <a:lnSpc>
                <a:spcPct val="150000"/>
              </a:lnSpc>
              <a:buFont typeface="Arial" panose="020B0604020202020204" pitchFamily="34" charset="0"/>
              <a:buChar char="•"/>
            </a:pPr>
            <a:r>
              <a:rPr lang="fr-BE" sz="1200" b="0" dirty="0" smtClean="0"/>
              <a:t>Remplir </a:t>
            </a:r>
            <a:r>
              <a:rPr lang="fr-BE" sz="1200" b="0" dirty="0"/>
              <a:t>le </a:t>
            </a:r>
            <a:r>
              <a:rPr lang="fr-BE" sz="1200" dirty="0"/>
              <a:t>bon formulaire </a:t>
            </a:r>
            <a:r>
              <a:rPr lang="fr-BE" sz="1200" b="0" dirty="0"/>
              <a:t>(site web </a:t>
            </a:r>
            <a:r>
              <a:rPr lang="fr-BE" sz="1200" b="0" dirty="0">
                <a:hlinkClick r:id="rId3"/>
              </a:rPr>
              <a:t>www.amif-isf.be</a:t>
            </a:r>
            <a:r>
              <a:rPr lang="fr-BE" sz="1200" b="0" dirty="0"/>
              <a:t>), remplir toutes les colonnes. </a:t>
            </a:r>
          </a:p>
          <a:p>
            <a:pPr>
              <a:lnSpc>
                <a:spcPct val="150000"/>
              </a:lnSpc>
              <a:buFont typeface="Arial" panose="020B0604020202020204" pitchFamily="34" charset="0"/>
              <a:buChar char="•"/>
            </a:pPr>
            <a:r>
              <a:rPr lang="fr-BE" sz="1200" b="0" dirty="0"/>
              <a:t>Ne pas modifier les </a:t>
            </a:r>
            <a:r>
              <a:rPr lang="fr-BE" sz="1200" dirty="0"/>
              <a:t>formules</a:t>
            </a:r>
            <a:r>
              <a:rPr lang="fr-BE" sz="1200" b="0" dirty="0"/>
              <a:t> !</a:t>
            </a:r>
          </a:p>
          <a:p>
            <a:pPr>
              <a:lnSpc>
                <a:spcPct val="150000"/>
              </a:lnSpc>
              <a:buFont typeface="Arial" panose="020B0604020202020204" pitchFamily="34" charset="0"/>
              <a:buChar char="•"/>
            </a:pPr>
            <a:r>
              <a:rPr lang="fr-BE" sz="1200" b="0" dirty="0"/>
              <a:t>Ne pas oublier les </a:t>
            </a:r>
            <a:r>
              <a:rPr lang="fr-BE" sz="1200" dirty="0"/>
              <a:t>références</a:t>
            </a:r>
            <a:r>
              <a:rPr lang="fr-BE" sz="1200" b="0" dirty="0"/>
              <a:t> (n° fiche de paie, time-</a:t>
            </a:r>
            <a:r>
              <a:rPr lang="fr-BE" sz="1200" b="0" dirty="0" err="1"/>
              <a:t>sheets</a:t>
            </a:r>
            <a:r>
              <a:rPr lang="fr-BE" sz="1200" b="0" dirty="0"/>
              <a:t>, n° factures, …).</a:t>
            </a:r>
          </a:p>
          <a:p>
            <a:pPr>
              <a:lnSpc>
                <a:spcPct val="150000"/>
              </a:lnSpc>
              <a:buFont typeface="Arial" panose="020B0604020202020204" pitchFamily="34" charset="0"/>
              <a:buChar char="•"/>
            </a:pPr>
            <a:r>
              <a:rPr lang="fr-BE" sz="1200" dirty="0"/>
              <a:t>Budgétiser une rubrique où rien n’avait été prévu – à éviter </a:t>
            </a:r>
            <a:r>
              <a:rPr lang="fr-BE" sz="1200" b="0" dirty="0"/>
              <a:t>!</a:t>
            </a:r>
          </a:p>
          <a:p>
            <a:pPr>
              <a:lnSpc>
                <a:spcPct val="150000"/>
              </a:lnSpc>
              <a:buFont typeface="Arial" panose="020B0604020202020204" pitchFamily="34" charset="0"/>
              <a:buChar char="•"/>
            </a:pPr>
            <a:r>
              <a:rPr lang="fr-BE" sz="1200" b="0" dirty="0"/>
              <a:t>Mettre les dépenses dans la </a:t>
            </a:r>
            <a:r>
              <a:rPr lang="fr-BE" sz="1200" dirty="0"/>
              <a:t>bonne rubrique</a:t>
            </a:r>
            <a:r>
              <a:rPr lang="fr-BE" sz="1200" b="0" dirty="0"/>
              <a:t>.</a:t>
            </a:r>
          </a:p>
          <a:p>
            <a:pPr>
              <a:lnSpc>
                <a:spcPct val="150000"/>
              </a:lnSpc>
              <a:buFont typeface="Arial" panose="020B0604020202020204" pitchFamily="34" charset="0"/>
              <a:buChar char="•"/>
            </a:pPr>
            <a:r>
              <a:rPr lang="fr-BE" sz="1200" b="0" dirty="0" smtClean="0"/>
              <a:t>Mettre </a:t>
            </a:r>
            <a:r>
              <a:rPr lang="fr-BE" sz="1200" b="0" dirty="0"/>
              <a:t>les </a:t>
            </a:r>
            <a:r>
              <a:rPr lang="fr-BE" sz="1200" dirty="0"/>
              <a:t>dates</a:t>
            </a:r>
            <a:r>
              <a:rPr lang="fr-BE" sz="1200" b="0" dirty="0"/>
              <a:t> même si pas demandé (date de l’événement, du voyage, du séjour, le mois de paie, date de la facture si possible, …).</a:t>
            </a:r>
          </a:p>
          <a:p>
            <a:pPr>
              <a:lnSpc>
                <a:spcPct val="150000"/>
              </a:lnSpc>
              <a:buFont typeface="Arial" panose="020B0604020202020204" pitchFamily="34" charset="0"/>
              <a:buChar char="•"/>
            </a:pPr>
            <a:r>
              <a:rPr lang="fr-BE" sz="1200" b="0" dirty="0"/>
              <a:t>Toujours pouvoir </a:t>
            </a:r>
            <a:r>
              <a:rPr lang="fr-BE" sz="1200" dirty="0"/>
              <a:t>démontrer le </a:t>
            </a:r>
            <a:r>
              <a:rPr lang="fr-BE" sz="1200" u="sng" dirty="0"/>
              <a:t>lien</a:t>
            </a:r>
            <a:r>
              <a:rPr lang="fr-BE" sz="1200" dirty="0"/>
              <a:t> entre la dépense et le projet</a:t>
            </a:r>
            <a:r>
              <a:rPr lang="fr-BE" sz="1200" b="0" dirty="0"/>
              <a:t>.</a:t>
            </a:r>
          </a:p>
          <a:p>
            <a:pPr>
              <a:lnSpc>
                <a:spcPct val="150000"/>
              </a:lnSpc>
              <a:buFont typeface="Arial" panose="020B0604020202020204" pitchFamily="34" charset="0"/>
              <a:buChar char="•"/>
            </a:pPr>
            <a:r>
              <a:rPr lang="fr-BE" sz="1200" b="0" dirty="0"/>
              <a:t>Conservez un </a:t>
            </a:r>
            <a:r>
              <a:rPr lang="fr-BE" sz="1200" dirty="0"/>
              <a:t>dossier </a:t>
            </a:r>
            <a:r>
              <a:rPr lang="fr-BE" sz="1200" dirty="0" smtClean="0"/>
              <a:t>spécial </a:t>
            </a:r>
            <a:r>
              <a:rPr lang="fr-BE" sz="1200" b="0" dirty="0"/>
              <a:t>pour le projet </a:t>
            </a:r>
            <a:r>
              <a:rPr lang="fr-BE" sz="1200" b="0" dirty="0" smtClean="0"/>
              <a:t>(</a:t>
            </a:r>
            <a:r>
              <a:rPr lang="fr-BE" sz="1200" b="0" dirty="0"/>
              <a:t>papier ou électronique) </a:t>
            </a:r>
            <a:r>
              <a:rPr lang="fr-BE" sz="1200" b="0" dirty="0" smtClean="0"/>
              <a:t>avec </a:t>
            </a:r>
            <a:r>
              <a:rPr lang="fr-BE" sz="1200" dirty="0"/>
              <a:t>TOUTES les pièces justificatives</a:t>
            </a:r>
            <a:r>
              <a:rPr lang="fr-BE" sz="1200" b="0" dirty="0"/>
              <a:t> </a:t>
            </a:r>
            <a:r>
              <a:rPr lang="fr-BE" sz="1200" b="0" dirty="0" smtClean="0"/>
              <a:t>(statut, listes de présence, tickets, rapports, …) et toutes </a:t>
            </a:r>
            <a:r>
              <a:rPr lang="fr-BE" sz="1200" b="0" dirty="0"/>
              <a:t>les </a:t>
            </a:r>
            <a:r>
              <a:rPr lang="fr-BE" sz="1200" b="0" dirty="0" smtClean="0"/>
              <a:t>preuves </a:t>
            </a:r>
            <a:r>
              <a:rPr lang="fr-BE" sz="1200" b="0" dirty="0"/>
              <a:t>de </a:t>
            </a:r>
            <a:r>
              <a:rPr lang="fr-BE" sz="1200" b="0" dirty="0" smtClean="0"/>
              <a:t>paiement (factures, virements, </a:t>
            </a:r>
            <a:r>
              <a:rPr lang="fr-BE" sz="1200" b="0" dirty="0"/>
              <a:t>…). Il doit y avoir une </a:t>
            </a:r>
            <a:r>
              <a:rPr lang="fr-BE" sz="1200" dirty="0"/>
              <a:t>structure claire </a:t>
            </a:r>
            <a:r>
              <a:rPr lang="fr-BE" sz="1200" b="0" dirty="0"/>
              <a:t>dans le classement de vos pièces </a:t>
            </a:r>
            <a:r>
              <a:rPr lang="fr-BE" sz="1200" b="0" dirty="0" smtClean="0"/>
              <a:t>justificatives (</a:t>
            </a:r>
            <a:r>
              <a:rPr lang="fr-BE" sz="1200" b="0" dirty="0"/>
              <a:t>clair, subdivisé en chapitres, numéroté…).</a:t>
            </a:r>
            <a:endParaRPr lang="fr-BE" sz="1200" b="0" dirty="0" smtClean="0"/>
          </a:p>
          <a:p>
            <a:pPr>
              <a:lnSpc>
                <a:spcPct val="150000"/>
              </a:lnSpc>
              <a:buFont typeface="Arial" panose="020B0604020202020204" pitchFamily="34" charset="0"/>
              <a:buChar char="•"/>
            </a:pPr>
            <a:r>
              <a:rPr lang="fr-BE" sz="1200" b="0" dirty="0" smtClean="0"/>
              <a:t>Les règles qui s’appliquent au bénéficiaire s’appliquent également au partenaire.</a:t>
            </a:r>
          </a:p>
          <a:p>
            <a:pPr>
              <a:lnSpc>
                <a:spcPct val="150000"/>
              </a:lnSpc>
              <a:buFont typeface="Arial" panose="020B0604020202020204" pitchFamily="34" charset="0"/>
              <a:buChar char="•"/>
            </a:pPr>
            <a:r>
              <a:rPr lang="fr-BE" sz="1200" b="0" dirty="0"/>
              <a:t>Si doute concernant l’éligibilité d’un coût: vérifiez les règles (AM et </a:t>
            </a:r>
            <a:r>
              <a:rPr lang="fr-BE" sz="1200" b="0" dirty="0" err="1"/>
              <a:t>website</a:t>
            </a:r>
            <a:r>
              <a:rPr lang="fr-BE" sz="1200" b="0" dirty="0"/>
              <a:t>) ou contactez-nous!</a:t>
            </a:r>
          </a:p>
          <a:p>
            <a:pPr>
              <a:buFont typeface="Arial" panose="020B0604020202020204" pitchFamily="34" charset="0"/>
              <a:buChar char="•"/>
            </a:pPr>
            <a:endParaRPr lang="fr-BE" sz="1200"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15</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292209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Pièces</a:t>
            </a:r>
            <a:r>
              <a:rPr lang="nl-BE" dirty="0" smtClean="0"/>
              <a:t> </a:t>
            </a:r>
            <a:r>
              <a:rPr lang="nl-BE" dirty="0" err="1" smtClean="0"/>
              <a:t>justificatives</a:t>
            </a:r>
            <a:endParaRPr lang="fr-BE" dirty="0"/>
          </a:p>
        </p:txBody>
      </p:sp>
      <p:sp>
        <p:nvSpPr>
          <p:cNvPr id="3" name="Tijdelijke aanduiding voor inhoud 2"/>
          <p:cNvSpPr>
            <a:spLocks noGrp="1"/>
          </p:cNvSpPr>
          <p:nvPr>
            <p:ph idx="1"/>
          </p:nvPr>
        </p:nvSpPr>
        <p:spPr/>
        <p:txBody>
          <a:bodyPr/>
          <a:lstStyle/>
          <a:p>
            <a:r>
              <a:rPr lang="nl-BE" sz="1800" dirty="0" err="1" smtClean="0"/>
              <a:t>Tenir</a:t>
            </a:r>
            <a:r>
              <a:rPr lang="nl-BE" sz="1800" dirty="0" smtClean="0"/>
              <a:t> à jour </a:t>
            </a:r>
            <a:r>
              <a:rPr lang="nl-BE" sz="1800" dirty="0" err="1" smtClean="0"/>
              <a:t>toute</a:t>
            </a:r>
            <a:r>
              <a:rPr lang="nl-BE" sz="1800" dirty="0" smtClean="0"/>
              <a:t> </a:t>
            </a:r>
            <a:r>
              <a:rPr lang="nl-BE" sz="1800" dirty="0" err="1" smtClean="0"/>
              <a:t>documentation</a:t>
            </a:r>
            <a:r>
              <a:rPr lang="nl-BE" sz="1800" dirty="0" smtClean="0"/>
              <a:t> </a:t>
            </a:r>
            <a:r>
              <a:rPr lang="nl-BE" sz="1800" dirty="0" err="1" smtClean="0"/>
              <a:t>écrite</a:t>
            </a:r>
            <a:r>
              <a:rPr lang="nl-BE" sz="1800" b="0" dirty="0" smtClean="0"/>
              <a:t>: </a:t>
            </a:r>
            <a:r>
              <a:rPr lang="nl-BE" sz="1800" b="0" dirty="0" err="1" smtClean="0"/>
              <a:t>chaque</a:t>
            </a:r>
            <a:r>
              <a:rPr lang="nl-BE" sz="1800" b="0" dirty="0" smtClean="0"/>
              <a:t> </a:t>
            </a:r>
            <a:r>
              <a:rPr lang="nl-BE" sz="1800" b="0" dirty="0" err="1" smtClean="0"/>
              <a:t>facture</a:t>
            </a:r>
            <a:r>
              <a:rPr lang="nl-BE" sz="1800" b="0" dirty="0" smtClean="0"/>
              <a:t>, </a:t>
            </a:r>
            <a:r>
              <a:rPr lang="nl-BE" sz="1800" b="0" dirty="0" err="1" smtClean="0"/>
              <a:t>preuve</a:t>
            </a:r>
            <a:r>
              <a:rPr lang="nl-BE" sz="1800" b="0" dirty="0" smtClean="0"/>
              <a:t> de </a:t>
            </a:r>
            <a:r>
              <a:rPr lang="nl-BE" sz="1800" b="0" dirty="0" err="1" smtClean="0"/>
              <a:t>paiement</a:t>
            </a:r>
            <a:r>
              <a:rPr lang="nl-BE" sz="1800" b="0" dirty="0" smtClean="0"/>
              <a:t>, ticket, rapport, </a:t>
            </a:r>
            <a:r>
              <a:rPr lang="nl-BE" sz="1800" b="0" dirty="0" err="1" smtClean="0"/>
              <a:t>liste</a:t>
            </a:r>
            <a:r>
              <a:rPr lang="nl-BE" sz="1800" b="0" dirty="0" smtClean="0"/>
              <a:t> de </a:t>
            </a:r>
            <a:r>
              <a:rPr lang="nl-BE" sz="1800" b="0" dirty="0" err="1" smtClean="0"/>
              <a:t>présence</a:t>
            </a:r>
            <a:r>
              <a:rPr lang="nl-BE" sz="1800" b="0" dirty="0" smtClean="0"/>
              <a:t>, </a:t>
            </a:r>
            <a:r>
              <a:rPr lang="nl-BE" sz="1800" b="0" dirty="0" err="1" smtClean="0"/>
              <a:t>invitation</a:t>
            </a:r>
            <a:r>
              <a:rPr lang="nl-BE" sz="1800" b="0" dirty="0" smtClean="0"/>
              <a:t>, fiche de </a:t>
            </a:r>
            <a:r>
              <a:rPr lang="nl-BE" sz="1800" b="0" dirty="0" err="1" smtClean="0"/>
              <a:t>salaire</a:t>
            </a:r>
            <a:r>
              <a:rPr lang="nl-BE" sz="1800" b="0" dirty="0" smtClean="0"/>
              <a:t>, </a:t>
            </a:r>
            <a:r>
              <a:rPr lang="nl-BE" sz="1800" b="0" dirty="0" err="1" smtClean="0"/>
              <a:t>dépliant</a:t>
            </a:r>
            <a:r>
              <a:rPr lang="nl-BE" sz="1800" b="0" dirty="0" smtClean="0"/>
              <a:t>, timesheets,…</a:t>
            </a:r>
          </a:p>
          <a:p>
            <a:r>
              <a:rPr lang="nl-BE" sz="1800" b="0" dirty="0" err="1" smtClean="0"/>
              <a:t>Notre</a:t>
            </a:r>
            <a:r>
              <a:rPr lang="nl-BE" sz="1800" b="0" dirty="0" smtClean="0"/>
              <a:t> </a:t>
            </a:r>
            <a:r>
              <a:rPr lang="nl-BE" sz="1800" b="0" dirty="0" err="1" smtClean="0"/>
              <a:t>conseil</a:t>
            </a:r>
            <a:r>
              <a:rPr lang="nl-BE" sz="1800" b="0" dirty="0" smtClean="0"/>
              <a:t>: </a:t>
            </a:r>
            <a:r>
              <a:rPr lang="nl-BE" sz="1800" dirty="0" smtClean="0"/>
              <a:t>scanner</a:t>
            </a:r>
            <a:r>
              <a:rPr lang="nl-BE" sz="1800" b="0" dirty="0" smtClean="0"/>
              <a:t> les </a:t>
            </a:r>
            <a:r>
              <a:rPr lang="nl-BE" sz="1800" b="0" dirty="0" err="1" smtClean="0"/>
              <a:t>documents</a:t>
            </a:r>
            <a:r>
              <a:rPr lang="nl-BE" sz="1800" b="0" dirty="0" smtClean="0"/>
              <a:t> = </a:t>
            </a:r>
            <a:r>
              <a:rPr lang="nl-BE" sz="1800" b="0" dirty="0" err="1" smtClean="0"/>
              <a:t>le</a:t>
            </a:r>
            <a:r>
              <a:rPr lang="nl-BE" sz="1800" b="0" dirty="0" smtClean="0"/>
              <a:t> plus </a:t>
            </a:r>
            <a:r>
              <a:rPr lang="nl-BE" sz="1800" b="0" dirty="0" err="1" smtClean="0"/>
              <a:t>sûr</a:t>
            </a:r>
            <a:r>
              <a:rPr lang="nl-BE" sz="1800" b="0" dirty="0" smtClean="0"/>
              <a:t>!</a:t>
            </a:r>
          </a:p>
          <a:p>
            <a:endParaRPr lang="fr-BE" dirty="0"/>
          </a:p>
        </p:txBody>
      </p:sp>
      <p:sp>
        <p:nvSpPr>
          <p:cNvPr id="4" name="Tijdelijke aanduiding voor datum 3"/>
          <p:cNvSpPr>
            <a:spLocks noGrp="1"/>
          </p:cNvSpPr>
          <p:nvPr>
            <p:ph type="dt" sz="half" idx="10"/>
          </p:nvPr>
        </p:nvSpPr>
        <p:spPr/>
        <p:txBody>
          <a:bodyPr/>
          <a:lstStyle/>
          <a:p>
            <a:pPr>
              <a:defRPr/>
            </a:pPr>
            <a:fld id="{BE493C2F-A104-49F6-926F-29B925B9B0A1}" type="datetime1">
              <a:rPr lang="nl-BE" altLang="nl-BE" smtClean="0"/>
              <a:t>18/05/2018</a:t>
            </a:fld>
            <a:endParaRPr lang="fr-BE" altLang="nl-BE"/>
          </a:p>
        </p:txBody>
      </p:sp>
      <p:sp>
        <p:nvSpPr>
          <p:cNvPr id="5" name="Tijdelijke aanduiding voor dianummer 4"/>
          <p:cNvSpPr>
            <a:spLocks noGrp="1"/>
          </p:cNvSpPr>
          <p:nvPr>
            <p:ph type="sldNum" sz="quarter" idx="11"/>
          </p:nvPr>
        </p:nvSpPr>
        <p:spPr/>
        <p:txBody>
          <a:bodyPr/>
          <a:lstStyle/>
          <a:p>
            <a:pPr>
              <a:defRPr/>
            </a:pPr>
            <a:fld id="{85C6E6F3-F23C-4208-945D-9459BCB25F44}" type="slidenum">
              <a:rPr lang="nl-NL" altLang="nl-BE" smtClean="0"/>
              <a:pPr>
                <a:defRPr/>
              </a:pPr>
              <a:t>16</a:t>
            </a:fld>
            <a:endParaRPr lang="nl-NL" altLang="nl-BE"/>
          </a:p>
        </p:txBody>
      </p:sp>
      <p:grpSp>
        <p:nvGrpSpPr>
          <p:cNvPr id="6" name="Groep 9"/>
          <p:cNvGrpSpPr/>
          <p:nvPr/>
        </p:nvGrpSpPr>
        <p:grpSpPr>
          <a:xfrm>
            <a:off x="4043363" y="6035018"/>
            <a:ext cx="3523803" cy="704850"/>
            <a:chOff x="4043363" y="6035018"/>
            <a:chExt cx="3523803" cy="704850"/>
          </a:xfrm>
        </p:grpSpPr>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713112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a:t>Pièces</a:t>
            </a:r>
            <a:r>
              <a:rPr lang="nl-BE" dirty="0"/>
              <a:t> </a:t>
            </a:r>
            <a:r>
              <a:rPr lang="nl-BE" dirty="0" err="1"/>
              <a:t>justificatives</a:t>
            </a:r>
            <a:r>
              <a:rPr lang="nl-BE" dirty="0"/>
              <a:t> (</a:t>
            </a:r>
            <a:r>
              <a:rPr lang="nl-BE" dirty="0" err="1"/>
              <a:t>salaires</a:t>
            </a:r>
            <a:r>
              <a:rPr lang="nl-BE" dirty="0"/>
              <a:t>)</a:t>
            </a:r>
          </a:p>
        </p:txBody>
      </p:sp>
      <p:sp>
        <p:nvSpPr>
          <p:cNvPr id="3" name="Tijdelijke aanduiding voor inhoud 2"/>
          <p:cNvSpPr>
            <a:spLocks noGrp="1"/>
          </p:cNvSpPr>
          <p:nvPr>
            <p:ph idx="1"/>
          </p:nvPr>
        </p:nvSpPr>
        <p:spPr>
          <a:xfrm>
            <a:off x="971600" y="1700808"/>
            <a:ext cx="6794515" cy="4680520"/>
          </a:xfrm>
        </p:spPr>
        <p:txBody>
          <a:bodyPr/>
          <a:lstStyle/>
          <a:p>
            <a:pPr marL="0" indent="0">
              <a:lnSpc>
                <a:spcPct val="100000"/>
              </a:lnSpc>
              <a:spcBef>
                <a:spcPts val="0"/>
              </a:spcBef>
              <a:buNone/>
            </a:pPr>
            <a:r>
              <a:rPr lang="fr-BE" sz="1200" u="sng" dirty="0">
                <a:solidFill>
                  <a:schemeClr val="accent4"/>
                </a:solidFill>
                <a:latin typeface="Calibri" panose="020F0502020204030204" pitchFamily="34" charset="0"/>
              </a:rPr>
              <a:t>Preuves pour les staff </a:t>
            </a:r>
            <a:r>
              <a:rPr lang="fr-BE" sz="1200" u="sng" dirty="0" err="1">
                <a:solidFill>
                  <a:schemeClr val="accent4"/>
                </a:solidFill>
                <a:latin typeface="Calibri" panose="020F0502020204030204" pitchFamily="34" charset="0"/>
              </a:rPr>
              <a:t>costs</a:t>
            </a:r>
            <a:r>
              <a:rPr lang="fr-BE" sz="1200" u="sng" dirty="0">
                <a:solidFill>
                  <a:schemeClr val="accent4"/>
                </a:solidFill>
                <a:latin typeface="Calibri" panose="020F0502020204030204" pitchFamily="34" charset="0"/>
              </a:rPr>
              <a:t> :</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1. </a:t>
            </a:r>
            <a:r>
              <a:rPr lang="fr-BE" sz="1200" dirty="0">
                <a:solidFill>
                  <a:schemeClr val="accent4"/>
                </a:solidFill>
                <a:latin typeface="Calibri" panose="020F0502020204030204" pitchFamily="34" charset="0"/>
              </a:rPr>
              <a:t>Décision d'affectation</a:t>
            </a:r>
            <a:r>
              <a:rPr lang="fr-BE" sz="1200" b="0" dirty="0">
                <a:solidFill>
                  <a:schemeClr val="accent4"/>
                </a:solidFill>
                <a:latin typeface="Calibri" panose="020F0502020204030204" pitchFamily="34" charset="0"/>
              </a:rPr>
              <a:t>: un exemple de format peut être trouvé sur le site internet AMIF / ISF. L’affectation doit être rédigée et signée au plus tard le 1</a:t>
            </a:r>
            <a:r>
              <a:rPr lang="fr-BE" sz="1200" b="0" baseline="30000" dirty="0">
                <a:solidFill>
                  <a:schemeClr val="accent4"/>
                </a:solidFill>
                <a:latin typeface="Calibri" panose="020F0502020204030204" pitchFamily="34" charset="0"/>
              </a:rPr>
              <a:t>er</a:t>
            </a:r>
            <a:r>
              <a:rPr lang="fr-BE" sz="1200" b="0" dirty="0">
                <a:solidFill>
                  <a:schemeClr val="accent4"/>
                </a:solidFill>
                <a:latin typeface="Calibri" panose="020F0502020204030204" pitchFamily="34" charset="0"/>
              </a:rPr>
              <a:t> jour de travail dans le cadre du projet!</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2. </a:t>
            </a:r>
            <a:r>
              <a:rPr lang="fr-BE" sz="1200" dirty="0">
                <a:solidFill>
                  <a:schemeClr val="accent4"/>
                </a:solidFill>
                <a:latin typeface="Calibri" panose="020F0502020204030204" pitchFamily="34" charset="0"/>
              </a:rPr>
              <a:t>Contrat de travail / décision de nomination</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3. </a:t>
            </a:r>
            <a:r>
              <a:rPr lang="fr-BE" sz="1200" dirty="0">
                <a:solidFill>
                  <a:schemeClr val="accent4"/>
                </a:solidFill>
                <a:latin typeface="Calibri" panose="020F0502020204030204" pitchFamily="34" charset="0"/>
              </a:rPr>
              <a:t>Description de fonction </a:t>
            </a:r>
            <a:r>
              <a:rPr lang="fr-BE" sz="1200" b="0" dirty="0">
                <a:solidFill>
                  <a:schemeClr val="accent4"/>
                </a:solidFill>
                <a:latin typeface="Calibri" panose="020F0502020204030204" pitchFamily="34" charset="0"/>
              </a:rPr>
              <a:t>(elle doit contenir un lien clair avec le projet)</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4. </a:t>
            </a:r>
            <a:r>
              <a:rPr lang="fr-BE" sz="1200" dirty="0">
                <a:solidFill>
                  <a:schemeClr val="accent4"/>
                </a:solidFill>
                <a:latin typeface="Calibri" panose="020F0502020204030204" pitchFamily="34" charset="0"/>
              </a:rPr>
              <a:t>Fiches de paie ou </a:t>
            </a:r>
            <a:r>
              <a:rPr lang="fr-BE" sz="1200" dirty="0" smtClean="0">
                <a:solidFill>
                  <a:schemeClr val="accent4"/>
                </a:solidFill>
                <a:latin typeface="Calibri" panose="020F0502020204030204" pitchFamily="34" charset="0"/>
              </a:rPr>
              <a:t>assimilés</a:t>
            </a:r>
            <a:r>
              <a:rPr lang="fr-BE" sz="1200" b="0" dirty="0" smtClean="0">
                <a:solidFill>
                  <a:schemeClr val="accent4"/>
                </a:solidFill>
                <a:latin typeface="Calibri" panose="020F0502020204030204" pitchFamily="34" charset="0"/>
              </a:rPr>
              <a:t> </a:t>
            </a:r>
            <a:r>
              <a:rPr lang="fr-BE" sz="1200" b="0" dirty="0">
                <a:solidFill>
                  <a:schemeClr val="accent4"/>
                </a:solidFill>
                <a:latin typeface="Calibri" panose="020F0502020204030204" pitchFamily="34" charset="0"/>
              </a:rPr>
              <a:t>=&gt; Les primes de vacances et de fin d'année doivent être mentionnées  dans la partie prévue à cet effet et correctement calculées</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5. </a:t>
            </a:r>
            <a:r>
              <a:rPr lang="fr-BE" sz="1200" dirty="0">
                <a:solidFill>
                  <a:schemeClr val="accent4"/>
                </a:solidFill>
                <a:latin typeface="Calibri" panose="020F0502020204030204" pitchFamily="34" charset="0"/>
              </a:rPr>
              <a:t>Time-</a:t>
            </a:r>
            <a:r>
              <a:rPr lang="fr-BE" sz="1200" dirty="0" err="1">
                <a:solidFill>
                  <a:schemeClr val="accent4"/>
                </a:solidFill>
                <a:latin typeface="Calibri" panose="020F0502020204030204" pitchFamily="34" charset="0"/>
              </a:rPr>
              <a:t>sheets</a:t>
            </a:r>
            <a:r>
              <a:rPr lang="fr-BE" sz="1200" b="0" dirty="0">
                <a:solidFill>
                  <a:schemeClr val="accent4"/>
                </a:solidFill>
                <a:latin typeface="Calibri" panose="020F0502020204030204" pitchFamily="34" charset="0"/>
              </a:rPr>
              <a:t>: si un membre du personnel ne travaille pas à 100% sur le projet, il est obligatoire de remplir des time-</a:t>
            </a:r>
            <a:r>
              <a:rPr lang="fr-BE" sz="1200" b="0" dirty="0" err="1">
                <a:solidFill>
                  <a:schemeClr val="accent4"/>
                </a:solidFill>
                <a:latin typeface="Calibri" panose="020F0502020204030204" pitchFamily="34" charset="0"/>
              </a:rPr>
              <a:t>sheets</a:t>
            </a:r>
            <a:r>
              <a:rPr lang="fr-BE" sz="1200" b="0" dirty="0">
                <a:solidFill>
                  <a:schemeClr val="accent4"/>
                </a:solidFill>
                <a:latin typeface="Calibri" panose="020F0502020204030204" pitchFamily="34" charset="0"/>
              </a:rPr>
              <a:t> (voir les exemples de formats sur le site AMIF / ISF). Si quelqu'un travaille à 100% sur le projet, ce n'est pas obligatoire mais conseillé  dans certains cas (p.ex. si vous travaillez avec un groupe cible, afin de prouver la part consacrée au groupe cible et la part consacrée aux autres activités). La description des tâches doit également être </a:t>
            </a:r>
            <a:r>
              <a:rPr lang="fr-BE" sz="1200" dirty="0">
                <a:solidFill>
                  <a:schemeClr val="accent4"/>
                </a:solidFill>
                <a:latin typeface="Calibri" panose="020F0502020204030204" pitchFamily="34" charset="0"/>
              </a:rPr>
              <a:t>clairement en rapport avec le projet</a:t>
            </a:r>
            <a:r>
              <a:rPr lang="fr-BE" sz="1200" b="0" dirty="0">
                <a:solidFill>
                  <a:schemeClr val="accent4"/>
                </a:solidFill>
                <a:latin typeface="Calibri" panose="020F0502020204030204" pitchFamily="34" charset="0"/>
              </a:rPr>
              <a:t>. Les formats pour les time-</a:t>
            </a:r>
            <a:r>
              <a:rPr lang="fr-BE" sz="1200" b="0" dirty="0" err="1">
                <a:solidFill>
                  <a:schemeClr val="accent4"/>
                </a:solidFill>
                <a:latin typeface="Calibri" panose="020F0502020204030204" pitchFamily="34" charset="0"/>
              </a:rPr>
              <a:t>sheets</a:t>
            </a:r>
            <a:r>
              <a:rPr lang="fr-BE" sz="1200" b="0" dirty="0">
                <a:solidFill>
                  <a:schemeClr val="accent4"/>
                </a:solidFill>
                <a:latin typeface="Calibri" panose="020F0502020204030204" pitchFamily="34" charset="0"/>
              </a:rPr>
              <a:t> ont été établis de sorte à ce que le total annuel (pourcentage et nombre absolu) soit calculé automatiquement. Nous vous invitons à utiliser ces nouveaux formats</a:t>
            </a:r>
            <a:r>
              <a:rPr lang="fr-BE" sz="1200" b="0" dirty="0" smtClean="0">
                <a:solidFill>
                  <a:schemeClr val="accent4"/>
                </a:solidFill>
                <a:latin typeface="Calibri" panose="020F0502020204030204" pitchFamily="34" charset="0"/>
              </a:rPr>
              <a:t>!</a:t>
            </a:r>
          </a:p>
          <a:p>
            <a:pPr marL="0" indent="0">
              <a:lnSpc>
                <a:spcPct val="100000"/>
              </a:lnSpc>
              <a:spcBef>
                <a:spcPts val="0"/>
              </a:spcBef>
              <a:buNone/>
            </a:pPr>
            <a:r>
              <a:rPr lang="nl-NL" sz="1200" b="0" dirty="0">
                <a:solidFill>
                  <a:schemeClr val="accent4"/>
                </a:solidFill>
                <a:latin typeface="Calibri" panose="020F0502020204030204" pitchFamily="34" charset="0"/>
              </a:rPr>
              <a:t>-&gt; </a:t>
            </a:r>
            <a:r>
              <a:rPr lang="nl-NL" sz="1200" b="0" dirty="0" smtClean="0">
                <a:solidFill>
                  <a:schemeClr val="accent4"/>
                </a:solidFill>
                <a:latin typeface="Calibri" panose="020F0502020204030204" pitchFamily="34" charset="0"/>
              </a:rPr>
              <a:t>Important </a:t>
            </a:r>
            <a:r>
              <a:rPr lang="nl-NL" sz="1200" b="0" dirty="0" err="1" smtClean="0">
                <a:solidFill>
                  <a:schemeClr val="accent4"/>
                </a:solidFill>
                <a:latin typeface="Calibri" panose="020F0502020204030204" pitchFamily="34" charset="0"/>
              </a:rPr>
              <a:t>d’indiquer</a:t>
            </a:r>
            <a:r>
              <a:rPr lang="nl-NL" sz="1200" b="0" dirty="0" smtClean="0">
                <a:solidFill>
                  <a:schemeClr val="accent4"/>
                </a:solidFill>
                <a:latin typeface="Calibri" panose="020F0502020204030204" pitchFamily="34" charset="0"/>
              </a:rPr>
              <a:t> </a:t>
            </a:r>
            <a:r>
              <a:rPr lang="nl-NL" sz="1200" b="0" dirty="0" err="1" smtClean="0">
                <a:solidFill>
                  <a:schemeClr val="accent4"/>
                </a:solidFill>
                <a:latin typeface="Calibri" panose="020F0502020204030204" pitchFamily="34" charset="0"/>
              </a:rPr>
              <a:t>l’activité</a:t>
            </a:r>
            <a:r>
              <a:rPr lang="nl-NL" sz="1200" b="0" dirty="0" smtClean="0">
                <a:solidFill>
                  <a:schemeClr val="accent4"/>
                </a:solidFill>
                <a:latin typeface="Calibri" panose="020F0502020204030204" pitchFamily="34" charset="0"/>
              </a:rPr>
              <a:t> </a:t>
            </a:r>
            <a:r>
              <a:rPr lang="nl-NL" sz="1200" b="0" dirty="0" err="1" smtClean="0">
                <a:solidFill>
                  <a:schemeClr val="accent4"/>
                </a:solidFill>
                <a:latin typeface="Calibri" panose="020F0502020204030204" pitchFamily="34" charset="0"/>
              </a:rPr>
              <a:t>spécifique</a:t>
            </a:r>
            <a:r>
              <a:rPr lang="nl-NL" sz="1200" b="0" dirty="0" smtClean="0">
                <a:solidFill>
                  <a:schemeClr val="accent4"/>
                </a:solidFill>
                <a:latin typeface="Calibri" panose="020F0502020204030204" pitchFamily="34" charset="0"/>
              </a:rPr>
              <a:t> du </a:t>
            </a:r>
            <a:r>
              <a:rPr lang="nl-NL" sz="1200" b="0" dirty="0" err="1" smtClean="0">
                <a:solidFill>
                  <a:schemeClr val="accent4"/>
                </a:solidFill>
                <a:latin typeface="Calibri" panose="020F0502020204030204" pitchFamily="34" charset="0"/>
              </a:rPr>
              <a:t>projet</a:t>
            </a:r>
            <a:r>
              <a:rPr lang="nl-NL" sz="1200" b="0" dirty="0" smtClean="0">
                <a:solidFill>
                  <a:schemeClr val="accent4"/>
                </a:solidFill>
                <a:latin typeface="Calibri" panose="020F0502020204030204" pitchFamily="34" charset="0"/>
              </a:rPr>
              <a:t> et AMIF!</a:t>
            </a:r>
            <a:endParaRPr lang="nl-NL"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Suggérer une modification</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nl-NL" sz="1200" b="0" dirty="0">
              <a:solidFill>
                <a:schemeClr val="accent4"/>
              </a:solidFill>
              <a:latin typeface="Calibri" panose="020F0502020204030204" pitchFamily="34" charset="0"/>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17</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427454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a:t>Pièces</a:t>
            </a:r>
            <a:r>
              <a:rPr lang="nl-BE" dirty="0"/>
              <a:t> </a:t>
            </a:r>
            <a:r>
              <a:rPr lang="nl-BE" dirty="0" err="1"/>
              <a:t>justificatives</a:t>
            </a:r>
            <a:r>
              <a:rPr lang="nl-BE" dirty="0"/>
              <a:t> </a:t>
            </a:r>
            <a:r>
              <a:rPr lang="nl-BE" dirty="0" smtClean="0"/>
              <a:t>(</a:t>
            </a:r>
            <a:r>
              <a:rPr lang="nl-BE" dirty="0" err="1" smtClean="0"/>
              <a:t>groupe</a:t>
            </a:r>
            <a:r>
              <a:rPr lang="nl-BE" dirty="0" smtClean="0"/>
              <a:t> </a:t>
            </a:r>
            <a:r>
              <a:rPr lang="nl-BE" dirty="0" err="1" smtClean="0"/>
              <a:t>cible</a:t>
            </a:r>
            <a:r>
              <a:rPr lang="nl-BE" dirty="0" smtClean="0"/>
              <a:t>)</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lnSpc>
                <a:spcPct val="100000"/>
              </a:lnSpc>
              <a:spcBef>
                <a:spcPts val="0"/>
              </a:spcBef>
              <a:buNone/>
            </a:pPr>
            <a:r>
              <a:rPr lang="fr-BE" sz="1100" u="sng" dirty="0">
                <a:solidFill>
                  <a:schemeClr val="accent4"/>
                </a:solidFill>
              </a:rPr>
              <a:t>Asile, C1, preuves : </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dirty="0">
                <a:solidFill>
                  <a:schemeClr val="accent4"/>
                </a:solidFill>
              </a:rPr>
              <a:t>1. Preuve du statut de la personne :</a:t>
            </a:r>
          </a:p>
          <a:p>
            <a:pPr>
              <a:lnSpc>
                <a:spcPct val="100000"/>
              </a:lnSpc>
              <a:spcBef>
                <a:spcPts val="0"/>
              </a:spcBef>
            </a:pPr>
            <a:r>
              <a:rPr lang="fr-BE" sz="1100" dirty="0">
                <a:solidFill>
                  <a:schemeClr val="accent4"/>
                </a:solidFill>
              </a:rPr>
              <a:t>Demandeur d’asile </a:t>
            </a:r>
            <a:r>
              <a:rPr lang="fr-BE" sz="1100" b="0" dirty="0">
                <a:solidFill>
                  <a:schemeClr val="accent4"/>
                </a:solidFill>
              </a:rPr>
              <a:t>: une annexe 26 très récente (datant de 6 mois au début de la participation au projet), si plus ancienne, elle doit être accompagnée de documents supplémentaires qui prouvent le séjour légal de la personne, tels que l’attestation d’immatriculation valable au moment au début de la participation au projet (c’est-à-dire lors de son premier contact personnel avec l’organisation).</a:t>
            </a:r>
          </a:p>
          <a:p>
            <a:pPr>
              <a:lnSpc>
                <a:spcPct val="100000"/>
              </a:lnSpc>
              <a:spcBef>
                <a:spcPts val="0"/>
              </a:spcBef>
            </a:pPr>
            <a:r>
              <a:rPr lang="fr-BE" sz="1100" dirty="0">
                <a:solidFill>
                  <a:schemeClr val="accent4"/>
                </a:solidFill>
              </a:rPr>
              <a:t>Réfugié reconnu </a:t>
            </a:r>
            <a:r>
              <a:rPr lang="fr-BE" sz="1100" b="0" dirty="0">
                <a:solidFill>
                  <a:schemeClr val="accent4"/>
                </a:solidFill>
              </a:rPr>
              <a:t>: décision de reconnaissance du statut de réfugié ou attestation de réfugié ou titre de séjour valable au début de la participation au projet (recto- verso)</a:t>
            </a:r>
          </a:p>
          <a:p>
            <a:pPr>
              <a:lnSpc>
                <a:spcPct val="100000"/>
              </a:lnSpc>
              <a:spcBef>
                <a:spcPts val="0"/>
              </a:spcBef>
            </a:pPr>
            <a:r>
              <a:rPr lang="fr-BE" sz="1100" dirty="0">
                <a:solidFill>
                  <a:schemeClr val="accent4"/>
                </a:solidFill>
              </a:rPr>
              <a:t>Protection subsidiaire </a:t>
            </a:r>
            <a:r>
              <a:rPr lang="fr-BE" sz="1100" b="0" dirty="0">
                <a:solidFill>
                  <a:schemeClr val="accent4"/>
                </a:solidFill>
              </a:rPr>
              <a:t>: décision d’octroi du statut de protection subsidiaire ET titre de séjour valable au début de la participation au projet .</a:t>
            </a:r>
          </a:p>
          <a:p>
            <a:pPr marL="0" indent="0">
              <a:lnSpc>
                <a:spcPct val="100000"/>
              </a:lnSpc>
              <a:spcBef>
                <a:spcPts val="0"/>
              </a:spcBef>
              <a:buNone/>
            </a:pPr>
            <a:r>
              <a:rPr lang="fr-BE" sz="1100" b="0" dirty="0">
                <a:solidFill>
                  <a:schemeClr val="accent4"/>
                </a:solidFill>
              </a:rPr>
              <a:t>! le statut doit être valable pendant la durée du projet (lorsque la personne rejoint le projet + une fois par an).</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dirty="0">
                <a:solidFill>
                  <a:schemeClr val="accent4"/>
                </a:solidFill>
              </a:rPr>
              <a:t>2. Preuve de sa participation à l’activité </a:t>
            </a:r>
            <a:r>
              <a:rPr lang="fr-BE" sz="1100" b="0" dirty="0">
                <a:solidFill>
                  <a:schemeClr val="accent4"/>
                </a:solidFill>
              </a:rPr>
              <a:t>: listes de présences signées, base de données + extraits signés.</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b="0" dirty="0">
                <a:solidFill>
                  <a:schemeClr val="accent4"/>
                </a:solidFill>
              </a:rPr>
              <a:t>!!! coupe proportionnelle si pas partie du groupe cible</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u="sng" dirty="0">
                <a:solidFill>
                  <a:schemeClr val="accent4"/>
                </a:solidFill>
              </a:rPr>
              <a:t>Asile, C3 , preuves : </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b="0" dirty="0">
                <a:solidFill>
                  <a:schemeClr val="accent4"/>
                </a:solidFill>
              </a:rPr>
              <a:t>Listes de présence </a:t>
            </a:r>
            <a:r>
              <a:rPr lang="fr-BE" sz="1100" dirty="0">
                <a:solidFill>
                  <a:schemeClr val="accent4"/>
                </a:solidFill>
              </a:rPr>
              <a:t>signées </a:t>
            </a:r>
            <a:r>
              <a:rPr lang="fr-BE" sz="1100" b="0" dirty="0">
                <a:solidFill>
                  <a:schemeClr val="accent4"/>
                </a:solidFill>
              </a:rPr>
              <a:t>par le bénéficiaire et par le formateur. Le </a:t>
            </a:r>
            <a:r>
              <a:rPr lang="fr-BE" sz="1100" dirty="0">
                <a:solidFill>
                  <a:schemeClr val="accent4"/>
                </a:solidFill>
              </a:rPr>
              <a:t>logo + phrase AMIF</a:t>
            </a:r>
            <a:r>
              <a:rPr lang="fr-BE" sz="1100" b="0" dirty="0">
                <a:solidFill>
                  <a:schemeClr val="accent4"/>
                </a:solidFill>
              </a:rPr>
              <a:t> </a:t>
            </a:r>
            <a:r>
              <a:rPr lang="fr-BE" sz="1100" b="0" dirty="0" smtClean="0">
                <a:solidFill>
                  <a:schemeClr val="accent4"/>
                </a:solidFill>
              </a:rPr>
              <a:t>doivent </a:t>
            </a:r>
            <a:r>
              <a:rPr lang="fr-BE" sz="1100" b="0" dirty="0">
                <a:solidFill>
                  <a:schemeClr val="accent4"/>
                </a:solidFill>
              </a:rPr>
              <a:t>figurer sur la liste.</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b="0" dirty="0">
                <a:solidFill>
                  <a:schemeClr val="accent4"/>
                </a:solidFill>
              </a:rPr>
              <a:t>!!! </a:t>
            </a:r>
            <a:r>
              <a:rPr lang="fr-BE" sz="1100" dirty="0">
                <a:solidFill>
                  <a:schemeClr val="accent4"/>
                </a:solidFill>
              </a:rPr>
              <a:t>Une personne compte une seule fois </a:t>
            </a:r>
            <a:r>
              <a:rPr lang="fr-BE" sz="1100" b="0" dirty="0">
                <a:solidFill>
                  <a:schemeClr val="accent4"/>
                </a:solidFill>
              </a:rPr>
              <a:t>même si elle a suivi plusieurs formations ou a été assistée à plusieurs reprises </a:t>
            </a:r>
            <a:r>
              <a:rPr lang="fr-BE" sz="1000" b="0" dirty="0">
                <a:solidFill>
                  <a:schemeClr val="accent4"/>
                </a:solidFill>
              </a:rPr>
              <a:t>!</a:t>
            </a: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18</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281649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ctr"/>
            <a:r>
              <a:rPr lang="nl-BE" sz="5400" dirty="0" smtClean="0"/>
              <a:t>CONTROLES</a:t>
            </a:r>
            <a:endParaRPr lang="fr-BE" sz="5400" dirty="0"/>
          </a:p>
        </p:txBody>
      </p:sp>
      <p:sp>
        <p:nvSpPr>
          <p:cNvPr id="4" name="Tijdelijke aanduiding voor datum 3"/>
          <p:cNvSpPr>
            <a:spLocks noGrp="1"/>
          </p:cNvSpPr>
          <p:nvPr>
            <p:ph type="dt" sz="half" idx="10"/>
          </p:nvPr>
        </p:nvSpPr>
        <p:spPr/>
        <p:txBody>
          <a:bodyPr/>
          <a:lstStyle/>
          <a:p>
            <a:pPr>
              <a:defRPr/>
            </a:pPr>
            <a:fld id="{BE493C2F-A104-49F6-926F-29B925B9B0A1}" type="datetime1">
              <a:rPr lang="nl-BE" altLang="nl-BE" smtClean="0"/>
              <a:t>18/05/2018</a:t>
            </a:fld>
            <a:endParaRPr lang="fr-BE" altLang="nl-BE"/>
          </a:p>
        </p:txBody>
      </p:sp>
      <p:sp>
        <p:nvSpPr>
          <p:cNvPr id="5" name="Tijdelijke aanduiding voor dianummer 4"/>
          <p:cNvSpPr>
            <a:spLocks noGrp="1"/>
          </p:cNvSpPr>
          <p:nvPr>
            <p:ph type="sldNum" sz="quarter" idx="4294967295"/>
          </p:nvPr>
        </p:nvSpPr>
        <p:spPr>
          <a:xfrm>
            <a:off x="8382000" y="6530975"/>
            <a:ext cx="762000" cy="234950"/>
          </a:xfrm>
        </p:spPr>
        <p:txBody>
          <a:bodyPr/>
          <a:lstStyle/>
          <a:p>
            <a:pPr>
              <a:defRPr/>
            </a:pPr>
            <a:fld id="{85C6E6F3-F23C-4208-945D-9459BCB25F44}" type="slidenum">
              <a:rPr lang="nl-NL" altLang="nl-BE" smtClean="0"/>
              <a:pPr>
                <a:defRPr/>
              </a:pPr>
              <a:t>19</a:t>
            </a:fld>
            <a:endParaRPr lang="nl-NL" altLang="nl-BE"/>
          </a:p>
        </p:txBody>
      </p:sp>
      <p:grpSp>
        <p:nvGrpSpPr>
          <p:cNvPr id="7" name="Groep 9"/>
          <p:cNvGrpSpPr/>
          <p:nvPr/>
        </p:nvGrpSpPr>
        <p:grpSpPr>
          <a:xfrm>
            <a:off x="4043363" y="6035018"/>
            <a:ext cx="3523803" cy="704850"/>
            <a:chOff x="4043363" y="6035018"/>
            <a:chExt cx="3523803" cy="704850"/>
          </a:xfrm>
        </p:grpSpPr>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7048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Contenu</a:t>
            </a:r>
            <a:r>
              <a:rPr lang="nl-BE" dirty="0" smtClean="0"/>
              <a:t>:</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457200" indent="-457200">
              <a:buFont typeface="+mj-lt"/>
              <a:buAutoNum type="arabicPeriod"/>
            </a:pPr>
            <a:endParaRPr lang="nl-BE" dirty="0" smtClean="0"/>
          </a:p>
          <a:p>
            <a:pPr marL="457200" indent="-457200">
              <a:buFont typeface="+mj-lt"/>
              <a:buAutoNum type="arabicPeriod"/>
            </a:pPr>
            <a:r>
              <a:rPr lang="nl-BE" sz="4000" b="0" dirty="0" err="1" smtClean="0"/>
              <a:t>Cadre</a:t>
            </a:r>
            <a:endParaRPr lang="nl-BE" sz="4000" b="0" dirty="0" smtClean="0"/>
          </a:p>
          <a:p>
            <a:pPr marL="457200" indent="-457200">
              <a:buFont typeface="+mj-lt"/>
              <a:buAutoNum type="arabicPeriod"/>
            </a:pPr>
            <a:r>
              <a:rPr lang="nl-BE" sz="4000" b="0" dirty="0" err="1" smtClean="0"/>
              <a:t>Informations</a:t>
            </a:r>
            <a:r>
              <a:rPr lang="nl-BE" sz="4000" b="0" dirty="0" smtClean="0"/>
              <a:t> </a:t>
            </a:r>
            <a:r>
              <a:rPr lang="nl-BE" sz="4000" b="0" dirty="0" err="1" smtClean="0"/>
              <a:t>financières</a:t>
            </a:r>
            <a:endParaRPr lang="nl-BE" sz="4000" b="0" dirty="0" smtClean="0"/>
          </a:p>
          <a:p>
            <a:pPr marL="457200" indent="-457200">
              <a:buFont typeface="+mj-lt"/>
              <a:buAutoNum type="arabicPeriod"/>
            </a:pPr>
            <a:r>
              <a:rPr lang="nl-BE" sz="4000" b="0" dirty="0" smtClean="0"/>
              <a:t>Rapportage</a:t>
            </a:r>
          </a:p>
          <a:p>
            <a:pPr marL="457200" indent="-457200">
              <a:buFont typeface="+mj-lt"/>
              <a:buAutoNum type="arabicPeriod"/>
            </a:pPr>
            <a:r>
              <a:rPr lang="nl-BE" sz="4000" b="0" dirty="0" err="1" smtClean="0"/>
              <a:t>Contrôles</a:t>
            </a:r>
            <a:endParaRPr lang="nl-BE" sz="4000" b="0" dirty="0" smtClean="0"/>
          </a:p>
          <a:p>
            <a:pPr marL="457200" indent="-457200">
              <a:buFont typeface="+mj-lt"/>
              <a:buAutoNum type="arabicPeriod"/>
            </a:pPr>
            <a:r>
              <a:rPr lang="nl-BE" sz="4000" b="0" dirty="0" smtClean="0"/>
              <a:t>Points </a:t>
            </a:r>
            <a:r>
              <a:rPr lang="nl-BE" sz="4000" b="0" dirty="0" err="1" smtClean="0"/>
              <a:t>d’attention</a:t>
            </a:r>
            <a:endParaRPr lang="nl-BE" sz="4000" b="0" dirty="0" smtClean="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664988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Organes</a:t>
            </a:r>
            <a:r>
              <a:rPr lang="nl-BE" dirty="0" smtClean="0"/>
              <a:t> de </a:t>
            </a:r>
            <a:r>
              <a:rPr lang="nl-BE" dirty="0" err="1" smtClean="0"/>
              <a:t>contrôle</a:t>
            </a:r>
            <a:endParaRPr lang="nl-BE" dirty="0"/>
          </a:p>
        </p:txBody>
      </p:sp>
      <p:sp>
        <p:nvSpPr>
          <p:cNvPr id="3" name="Tijdelijke aanduiding voor inhoud 2"/>
          <p:cNvSpPr>
            <a:spLocks noGrp="1"/>
          </p:cNvSpPr>
          <p:nvPr>
            <p:ph idx="1"/>
          </p:nvPr>
        </p:nvSpPr>
        <p:spPr>
          <a:xfrm>
            <a:off x="1017844" y="1700808"/>
            <a:ext cx="6794515" cy="4680520"/>
          </a:xfrm>
        </p:spPr>
        <p:txBody>
          <a:bodyPr/>
          <a:lstStyle/>
          <a:p>
            <a:r>
              <a:rPr lang="nl-BE" sz="2000" dirty="0" smtClean="0">
                <a:solidFill>
                  <a:schemeClr val="accent4"/>
                </a:solidFill>
              </a:rPr>
              <a:t>CONTROLE PERMANENT</a:t>
            </a:r>
          </a:p>
          <a:p>
            <a:pPr marL="0" indent="0">
              <a:buNone/>
            </a:pPr>
            <a:r>
              <a:rPr lang="nl-BE" sz="2000" b="0" dirty="0" smtClean="0">
                <a:solidFill>
                  <a:schemeClr val="accent4"/>
                </a:solidFill>
              </a:rPr>
              <a:t>- &gt; Autorité </a:t>
            </a:r>
            <a:r>
              <a:rPr lang="nl-BE" sz="2000" b="0" dirty="0" err="1" smtClean="0">
                <a:solidFill>
                  <a:schemeClr val="accent4"/>
                </a:solidFill>
              </a:rPr>
              <a:t>responsable</a:t>
            </a:r>
            <a:r>
              <a:rPr lang="nl-BE" sz="2000" b="0" dirty="0" smtClean="0">
                <a:solidFill>
                  <a:schemeClr val="accent4"/>
                </a:solidFill>
              </a:rPr>
              <a:t> : SPF Intérieur, </a:t>
            </a:r>
            <a:r>
              <a:rPr lang="nl-BE" sz="2000" b="0" dirty="0" err="1" smtClean="0">
                <a:solidFill>
                  <a:schemeClr val="accent4"/>
                </a:solidFill>
              </a:rPr>
              <a:t>Cellule</a:t>
            </a:r>
            <a:r>
              <a:rPr lang="nl-BE" sz="2000" b="0" dirty="0" smtClean="0">
                <a:solidFill>
                  <a:schemeClr val="accent4"/>
                </a:solidFill>
              </a:rPr>
              <a:t> Fonds </a:t>
            </a:r>
            <a:r>
              <a:rPr lang="nl-BE" sz="2000" b="0" dirty="0" err="1" smtClean="0">
                <a:solidFill>
                  <a:schemeClr val="accent4"/>
                </a:solidFill>
              </a:rPr>
              <a:t>européens</a:t>
            </a:r>
            <a:endParaRPr lang="nl-BE" sz="2000" b="0" dirty="0">
              <a:solidFill>
                <a:schemeClr val="accent4"/>
              </a:solidFill>
            </a:endParaRPr>
          </a:p>
          <a:p>
            <a:pPr marL="0" indent="0">
              <a:buNone/>
            </a:pPr>
            <a:r>
              <a:rPr lang="nl-BE" sz="2000" b="0" dirty="0" smtClean="0">
                <a:solidFill>
                  <a:schemeClr val="accent4"/>
                </a:solidFill>
              </a:rPr>
              <a:t>-&gt; Autorité </a:t>
            </a:r>
            <a:r>
              <a:rPr lang="nl-BE" sz="2000" b="0" dirty="0" err="1" smtClean="0">
                <a:solidFill>
                  <a:schemeClr val="accent4"/>
                </a:solidFill>
              </a:rPr>
              <a:t>d’Audit</a:t>
            </a:r>
            <a:endParaRPr lang="nl-BE" sz="2000" b="0" dirty="0" smtClean="0">
              <a:solidFill>
                <a:schemeClr val="accent4"/>
              </a:solidFill>
            </a:endParaRPr>
          </a:p>
          <a:p>
            <a:pPr marL="0" indent="0">
              <a:buNone/>
            </a:pPr>
            <a:endParaRPr lang="nl-BE" sz="2000" dirty="0" smtClean="0">
              <a:solidFill>
                <a:schemeClr val="accent4"/>
              </a:solidFill>
            </a:endParaRPr>
          </a:p>
          <a:p>
            <a:r>
              <a:rPr lang="nl-BE" sz="2000" dirty="0" smtClean="0">
                <a:solidFill>
                  <a:schemeClr val="accent4"/>
                </a:solidFill>
              </a:rPr>
              <a:t>CONTROLE SPORADIQUE</a:t>
            </a:r>
          </a:p>
          <a:p>
            <a:pPr marL="0" indent="0">
              <a:buNone/>
            </a:pPr>
            <a:r>
              <a:rPr lang="nl-BE" sz="2000" b="0" dirty="0" smtClean="0">
                <a:solidFill>
                  <a:schemeClr val="accent4"/>
                </a:solidFill>
              </a:rPr>
              <a:t>-&gt;  </a:t>
            </a:r>
            <a:r>
              <a:rPr lang="nl-BE" sz="2000" b="0" dirty="0" err="1" smtClean="0">
                <a:solidFill>
                  <a:schemeClr val="accent4"/>
                </a:solidFill>
              </a:rPr>
              <a:t>Commission</a:t>
            </a:r>
            <a:r>
              <a:rPr lang="nl-BE" sz="2000" b="0" dirty="0" smtClean="0">
                <a:solidFill>
                  <a:schemeClr val="accent4"/>
                </a:solidFill>
              </a:rPr>
              <a:t> </a:t>
            </a:r>
            <a:r>
              <a:rPr lang="nl-BE" sz="2000" b="0" dirty="0" err="1" smtClean="0">
                <a:solidFill>
                  <a:schemeClr val="accent4"/>
                </a:solidFill>
              </a:rPr>
              <a:t>européenne</a:t>
            </a:r>
            <a:r>
              <a:rPr lang="nl-BE" sz="2000" b="0" dirty="0" smtClean="0">
                <a:solidFill>
                  <a:schemeClr val="accent4"/>
                </a:solidFill>
              </a:rPr>
              <a:t> (elle-</a:t>
            </a:r>
            <a:r>
              <a:rPr lang="nl-BE" sz="2000" b="0" dirty="0" err="1" smtClean="0">
                <a:solidFill>
                  <a:schemeClr val="accent4"/>
                </a:solidFill>
              </a:rPr>
              <a:t>même</a:t>
            </a:r>
            <a:r>
              <a:rPr lang="nl-BE" sz="2000" b="0" dirty="0" smtClean="0">
                <a:solidFill>
                  <a:schemeClr val="accent4"/>
                </a:solidFill>
              </a:rPr>
              <a:t> </a:t>
            </a:r>
            <a:r>
              <a:rPr lang="nl-BE" sz="2000" b="0" dirty="0" err="1" smtClean="0">
                <a:solidFill>
                  <a:schemeClr val="accent4"/>
                </a:solidFill>
              </a:rPr>
              <a:t>ou</a:t>
            </a:r>
            <a:r>
              <a:rPr lang="nl-BE" sz="2000" b="0" dirty="0" smtClean="0">
                <a:solidFill>
                  <a:schemeClr val="accent4"/>
                </a:solidFill>
              </a:rPr>
              <a:t> via </a:t>
            </a:r>
            <a:r>
              <a:rPr lang="nl-BE" sz="2000" b="0" dirty="0">
                <a:solidFill>
                  <a:schemeClr val="accent4"/>
                </a:solidFill>
              </a:rPr>
              <a:t>des </a:t>
            </a:r>
            <a:r>
              <a:rPr lang="nl-BE" sz="2000" b="0" dirty="0" smtClean="0">
                <a:solidFill>
                  <a:schemeClr val="accent4"/>
                </a:solidFill>
              </a:rPr>
              <a:t>auditeurs </a:t>
            </a:r>
            <a:r>
              <a:rPr lang="nl-BE" sz="2000" b="0" dirty="0" err="1" smtClean="0">
                <a:solidFill>
                  <a:schemeClr val="accent4"/>
                </a:solidFill>
              </a:rPr>
              <a:t>externes</a:t>
            </a:r>
            <a:r>
              <a:rPr lang="nl-BE" sz="2000" b="0" dirty="0" smtClean="0">
                <a:solidFill>
                  <a:schemeClr val="accent4"/>
                </a:solidFill>
              </a:rPr>
              <a:t>)</a:t>
            </a:r>
            <a:endParaRPr lang="nl-BE" sz="2000" b="0" dirty="0">
              <a:solidFill>
                <a:schemeClr val="accent4"/>
              </a:solidFill>
            </a:endParaRPr>
          </a:p>
          <a:p>
            <a:pPr marL="0" indent="0">
              <a:buNone/>
            </a:pPr>
            <a:r>
              <a:rPr lang="nl-BE" sz="2000" b="0" dirty="0" smtClean="0">
                <a:solidFill>
                  <a:schemeClr val="accent4"/>
                </a:solidFill>
              </a:rPr>
              <a:t>-&gt;  European </a:t>
            </a:r>
            <a:r>
              <a:rPr lang="nl-BE" sz="2000" b="0" dirty="0">
                <a:solidFill>
                  <a:schemeClr val="accent4"/>
                </a:solidFill>
              </a:rPr>
              <a:t>Court of Auditors</a:t>
            </a:r>
          </a:p>
          <a:p>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20</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010113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1. </a:t>
            </a:r>
            <a:r>
              <a:rPr lang="nl-BE" dirty="0" err="1" smtClean="0"/>
              <a:t>Contrôle</a:t>
            </a:r>
            <a:r>
              <a:rPr lang="nl-BE" dirty="0" smtClean="0"/>
              <a:t> des </a:t>
            </a:r>
            <a:r>
              <a:rPr lang="nl-BE" dirty="0" err="1" smtClean="0"/>
              <a:t>rapports</a:t>
            </a:r>
            <a:r>
              <a:rPr lang="nl-BE" dirty="0" smtClean="0"/>
              <a:t> </a:t>
            </a:r>
            <a:r>
              <a:rPr lang="nl-BE" dirty="0" err="1" smtClean="0"/>
              <a:t>intermédiaires</a:t>
            </a:r>
            <a:endParaRPr lang="nl-BE" dirty="0"/>
          </a:p>
        </p:txBody>
      </p:sp>
      <p:sp>
        <p:nvSpPr>
          <p:cNvPr id="3" name="Tijdelijke aanduiding voor inhoud 2"/>
          <p:cNvSpPr>
            <a:spLocks noGrp="1"/>
          </p:cNvSpPr>
          <p:nvPr>
            <p:ph idx="1"/>
          </p:nvPr>
        </p:nvSpPr>
        <p:spPr>
          <a:xfrm>
            <a:off x="1017844" y="1700808"/>
            <a:ext cx="6794515" cy="4680520"/>
          </a:xfrm>
        </p:spPr>
        <p:txBody>
          <a:bodyPr/>
          <a:lstStyle/>
          <a:p>
            <a:endParaRPr lang="nl-BE" dirty="0" smtClean="0">
              <a:solidFill>
                <a:schemeClr val="accent4"/>
              </a:solidFill>
            </a:endParaRPr>
          </a:p>
          <a:p>
            <a:r>
              <a:rPr lang="nl-BE" b="0" dirty="0" smtClean="0"/>
              <a:t>L’AR </a:t>
            </a:r>
            <a:r>
              <a:rPr lang="nl-BE" b="0" dirty="0" err="1" smtClean="0"/>
              <a:t>vous</a:t>
            </a:r>
            <a:r>
              <a:rPr lang="nl-BE" b="0" dirty="0" smtClean="0"/>
              <a:t> </a:t>
            </a:r>
            <a:r>
              <a:rPr lang="nl-BE" b="0" dirty="0" err="1" smtClean="0"/>
              <a:t>donne</a:t>
            </a:r>
            <a:r>
              <a:rPr lang="nl-BE" b="0" dirty="0" smtClean="0"/>
              <a:t> </a:t>
            </a:r>
            <a:r>
              <a:rPr lang="nl-BE" b="0" dirty="0" err="1" smtClean="0"/>
              <a:t>toujours</a:t>
            </a:r>
            <a:r>
              <a:rPr lang="nl-BE" b="0" dirty="0" smtClean="0"/>
              <a:t> </a:t>
            </a:r>
            <a:r>
              <a:rPr lang="nl-BE" b="0" dirty="0" err="1" smtClean="0"/>
              <a:t>un</a:t>
            </a:r>
            <a:r>
              <a:rPr lang="nl-BE" b="0" dirty="0" smtClean="0"/>
              <a:t> </a:t>
            </a:r>
            <a:r>
              <a:rPr lang="nl-BE" b="0" dirty="0" err="1" smtClean="0"/>
              <a:t>feed-back</a:t>
            </a:r>
            <a:r>
              <a:rPr lang="nl-BE" b="0" dirty="0" smtClean="0"/>
              <a:t> par rapport au rapport introduit. </a:t>
            </a:r>
            <a:r>
              <a:rPr lang="nl-BE" b="0" dirty="0" err="1" smtClean="0"/>
              <a:t>Veuillez</a:t>
            </a:r>
            <a:r>
              <a:rPr lang="nl-BE" b="0" dirty="0" smtClean="0"/>
              <a:t> en </a:t>
            </a:r>
            <a:r>
              <a:rPr lang="nl-BE" b="0" dirty="0" err="1" smtClean="0"/>
              <a:t>tenir</a:t>
            </a:r>
            <a:r>
              <a:rPr lang="nl-BE" b="0" dirty="0" smtClean="0"/>
              <a:t> </a:t>
            </a:r>
            <a:r>
              <a:rPr lang="nl-BE" b="0" dirty="0" err="1" smtClean="0"/>
              <a:t>compte</a:t>
            </a:r>
            <a:r>
              <a:rPr lang="nl-BE" b="0" dirty="0" smtClean="0"/>
              <a:t> pour la suite de </a:t>
            </a:r>
            <a:r>
              <a:rPr lang="nl-BE" b="0" dirty="0" err="1" smtClean="0"/>
              <a:t>l’exécution</a:t>
            </a:r>
            <a:r>
              <a:rPr lang="nl-BE" b="0" dirty="0" smtClean="0"/>
              <a:t> du </a:t>
            </a:r>
            <a:r>
              <a:rPr lang="nl-BE" b="0" dirty="0" err="1" smtClean="0"/>
              <a:t>projet</a:t>
            </a:r>
            <a:r>
              <a:rPr lang="nl-BE" b="0" dirty="0" smtClean="0"/>
              <a:t>. L’AR peut </a:t>
            </a:r>
            <a:r>
              <a:rPr lang="nl-BE" b="0" dirty="0" err="1" smtClean="0"/>
              <a:t>aussi</a:t>
            </a:r>
            <a:r>
              <a:rPr lang="nl-BE" b="0" dirty="0" smtClean="0"/>
              <a:t> </a:t>
            </a:r>
            <a:r>
              <a:rPr lang="nl-BE" b="0" dirty="0" err="1" smtClean="0"/>
              <a:t>vous</a:t>
            </a:r>
            <a:r>
              <a:rPr lang="nl-BE" b="0" dirty="0" smtClean="0"/>
              <a:t> </a:t>
            </a:r>
            <a:r>
              <a:rPr lang="nl-BE" b="0" dirty="0" err="1" smtClean="0"/>
              <a:t>demander</a:t>
            </a:r>
            <a:r>
              <a:rPr lang="nl-BE" b="0" dirty="0" smtClean="0"/>
              <a:t> de </a:t>
            </a:r>
            <a:r>
              <a:rPr lang="nl-BE" b="0" dirty="0" err="1" smtClean="0"/>
              <a:t>retravailler</a:t>
            </a:r>
            <a:r>
              <a:rPr lang="nl-BE" b="0" dirty="0" smtClean="0"/>
              <a:t> </a:t>
            </a:r>
            <a:r>
              <a:rPr lang="nl-BE" b="0" dirty="0" err="1" smtClean="0"/>
              <a:t>votre</a:t>
            </a:r>
            <a:r>
              <a:rPr lang="nl-BE" b="0" dirty="0" smtClean="0"/>
              <a:t> rapport. </a:t>
            </a:r>
          </a:p>
          <a:p>
            <a:pPr marL="0" indent="0">
              <a:buNone/>
            </a:pPr>
            <a:endParaRPr lang="nl-BE" b="0" dirty="0" smtClean="0">
              <a:solidFill>
                <a:schemeClr val="accent4"/>
              </a:solidFill>
            </a:endParaRPr>
          </a:p>
          <a:p>
            <a:r>
              <a:rPr lang="nl-BE" b="0" dirty="0" err="1">
                <a:solidFill>
                  <a:schemeClr val="accent4"/>
                </a:solidFill>
              </a:rPr>
              <a:t>Il</a:t>
            </a:r>
            <a:r>
              <a:rPr lang="nl-BE" b="0" dirty="0">
                <a:solidFill>
                  <a:schemeClr val="accent4"/>
                </a:solidFill>
              </a:rPr>
              <a:t> </a:t>
            </a:r>
            <a:r>
              <a:rPr lang="nl-BE" b="0" dirty="0" err="1">
                <a:solidFill>
                  <a:schemeClr val="accent4"/>
                </a:solidFill>
              </a:rPr>
              <a:t>est</a:t>
            </a:r>
            <a:r>
              <a:rPr lang="nl-BE" b="0" dirty="0">
                <a:solidFill>
                  <a:schemeClr val="accent4"/>
                </a:solidFill>
              </a:rPr>
              <a:t> </a:t>
            </a:r>
            <a:r>
              <a:rPr lang="nl-BE" b="0" dirty="0" err="1">
                <a:solidFill>
                  <a:schemeClr val="accent4"/>
                </a:solidFill>
              </a:rPr>
              <a:t>possible</a:t>
            </a:r>
            <a:r>
              <a:rPr lang="nl-BE" b="0" dirty="0">
                <a:solidFill>
                  <a:schemeClr val="accent4"/>
                </a:solidFill>
              </a:rPr>
              <a:t> que </a:t>
            </a:r>
            <a:r>
              <a:rPr lang="nl-BE" b="0" dirty="0" err="1" smtClean="0">
                <a:solidFill>
                  <a:schemeClr val="accent4"/>
                </a:solidFill>
              </a:rPr>
              <a:t>l’AR</a:t>
            </a:r>
            <a:r>
              <a:rPr lang="nl-BE" b="0" dirty="0" smtClean="0">
                <a:solidFill>
                  <a:schemeClr val="accent4"/>
                </a:solidFill>
              </a:rPr>
              <a:t> pose des </a:t>
            </a:r>
            <a:r>
              <a:rPr lang="nl-BE" b="0" dirty="0" err="1" smtClean="0">
                <a:solidFill>
                  <a:schemeClr val="accent4"/>
                </a:solidFill>
              </a:rPr>
              <a:t>questions</a:t>
            </a:r>
            <a:r>
              <a:rPr lang="nl-BE" b="0" dirty="0" smtClean="0">
                <a:solidFill>
                  <a:schemeClr val="accent4"/>
                </a:solidFill>
              </a:rPr>
              <a:t> </a:t>
            </a:r>
            <a:r>
              <a:rPr lang="nl-BE" b="0" dirty="0" err="1" smtClean="0">
                <a:solidFill>
                  <a:schemeClr val="accent4"/>
                </a:solidFill>
              </a:rPr>
              <a:t>ou</a:t>
            </a:r>
            <a:r>
              <a:rPr lang="nl-BE" b="0" dirty="0" smtClean="0">
                <a:solidFill>
                  <a:schemeClr val="accent4"/>
                </a:solidFill>
              </a:rPr>
              <a:t> </a:t>
            </a:r>
            <a:r>
              <a:rPr lang="nl-BE" b="0" dirty="0" err="1" smtClean="0">
                <a:solidFill>
                  <a:schemeClr val="accent4"/>
                </a:solidFill>
              </a:rPr>
              <a:t>organise</a:t>
            </a:r>
            <a:r>
              <a:rPr lang="nl-BE" b="0" dirty="0" smtClean="0">
                <a:solidFill>
                  <a:schemeClr val="accent4"/>
                </a:solidFill>
              </a:rPr>
              <a:t> </a:t>
            </a:r>
            <a:r>
              <a:rPr lang="nl-BE" b="0" dirty="0" err="1" smtClean="0">
                <a:solidFill>
                  <a:schemeClr val="accent4"/>
                </a:solidFill>
              </a:rPr>
              <a:t>une</a:t>
            </a:r>
            <a:r>
              <a:rPr lang="nl-BE" b="0" dirty="0" smtClean="0">
                <a:solidFill>
                  <a:schemeClr val="accent4"/>
                </a:solidFill>
              </a:rPr>
              <a:t> visite surplace.</a:t>
            </a:r>
          </a:p>
          <a:p>
            <a:pPr marL="0" indent="0">
              <a:buNone/>
            </a:pPr>
            <a:endParaRPr lang="nl-BE" dirty="0" smtClean="0">
              <a:solidFill>
                <a:schemeClr val="accent4"/>
              </a:solidFill>
            </a:endParaRPr>
          </a:p>
          <a:p>
            <a:endParaRPr lang="nl-BE" dirty="0">
              <a:solidFill>
                <a:schemeClr val="accent4"/>
              </a:solidFill>
            </a:endParaRPr>
          </a:p>
          <a:p>
            <a:pPr marL="0" indent="0">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21</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276078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2. </a:t>
            </a:r>
            <a:r>
              <a:rPr lang="nl-BE" dirty="0" err="1" smtClean="0"/>
              <a:t>Contrôle</a:t>
            </a:r>
            <a:r>
              <a:rPr lang="nl-BE" dirty="0" smtClean="0"/>
              <a:t> du rapport </a:t>
            </a:r>
            <a:r>
              <a:rPr lang="nl-BE" dirty="0" err="1" smtClean="0"/>
              <a:t>final</a:t>
            </a:r>
            <a:endParaRPr lang="fr-BE" dirty="0"/>
          </a:p>
        </p:txBody>
      </p:sp>
      <p:sp>
        <p:nvSpPr>
          <p:cNvPr id="3" name="Tijdelijke aanduiding voor inhoud 2"/>
          <p:cNvSpPr>
            <a:spLocks noGrp="1"/>
          </p:cNvSpPr>
          <p:nvPr>
            <p:ph idx="1"/>
          </p:nvPr>
        </p:nvSpPr>
        <p:spPr>
          <a:xfrm>
            <a:off x="1187624" y="1268760"/>
            <a:ext cx="6781800" cy="4864943"/>
          </a:xfrm>
        </p:spPr>
        <p:txBody>
          <a:bodyPr/>
          <a:lstStyle/>
          <a:p>
            <a:r>
              <a:rPr lang="nl-BE" sz="1600" b="0" dirty="0" smtClean="0"/>
              <a:t>L’AR </a:t>
            </a:r>
            <a:r>
              <a:rPr lang="nl-BE" sz="1600" b="0" dirty="0" err="1" smtClean="0"/>
              <a:t>contrôlera</a:t>
            </a:r>
            <a:r>
              <a:rPr lang="nl-BE" sz="1600" b="0" dirty="0" smtClean="0"/>
              <a:t> </a:t>
            </a:r>
            <a:r>
              <a:rPr lang="nl-BE" sz="1600" b="0" dirty="0" err="1" smtClean="0"/>
              <a:t>le</a:t>
            </a:r>
            <a:r>
              <a:rPr lang="nl-BE" sz="1600" b="0" dirty="0" smtClean="0"/>
              <a:t> rapport </a:t>
            </a:r>
            <a:r>
              <a:rPr lang="nl-BE" sz="1600" b="0" dirty="0" err="1" smtClean="0"/>
              <a:t>narratif</a:t>
            </a:r>
            <a:r>
              <a:rPr lang="nl-BE" sz="1600" b="0" dirty="0" smtClean="0"/>
              <a:t> et financier soit via </a:t>
            </a:r>
            <a:r>
              <a:rPr lang="nl-BE" sz="1600" b="0" dirty="0" err="1" smtClean="0"/>
              <a:t>échantillonnage</a:t>
            </a:r>
            <a:r>
              <a:rPr lang="nl-BE" sz="1600" b="0" dirty="0" smtClean="0"/>
              <a:t> soit à 100%.</a:t>
            </a:r>
          </a:p>
          <a:p>
            <a:endParaRPr lang="nl-BE" sz="1600" b="0" dirty="0" smtClean="0"/>
          </a:p>
          <a:p>
            <a:r>
              <a:rPr lang="nl-BE" sz="1600" b="0" dirty="0"/>
              <a:t>L’AR </a:t>
            </a:r>
            <a:r>
              <a:rPr lang="nl-BE" sz="1600" b="0" dirty="0" err="1" smtClean="0"/>
              <a:t>communiquera</a:t>
            </a:r>
            <a:r>
              <a:rPr lang="nl-BE" sz="1600" b="0" dirty="0" smtClean="0"/>
              <a:t> les points </a:t>
            </a:r>
            <a:r>
              <a:rPr lang="nl-BE" sz="1600" b="0" dirty="0" err="1" smtClean="0"/>
              <a:t>problématiques</a:t>
            </a:r>
            <a:r>
              <a:rPr lang="nl-BE" sz="1600" b="0" dirty="0" smtClean="0"/>
              <a:t>.</a:t>
            </a:r>
          </a:p>
          <a:p>
            <a:endParaRPr lang="nl-BE" sz="1600" b="0" dirty="0" smtClean="0"/>
          </a:p>
          <a:p>
            <a:r>
              <a:rPr lang="nl-BE" sz="1600" b="0" dirty="0" err="1" smtClean="0"/>
              <a:t>Vous</a:t>
            </a:r>
            <a:r>
              <a:rPr lang="nl-BE" sz="1600" b="0" dirty="0" smtClean="0"/>
              <a:t> </a:t>
            </a:r>
            <a:r>
              <a:rPr lang="nl-BE" sz="1600" b="0" dirty="0" err="1" smtClean="0"/>
              <a:t>avez</a:t>
            </a:r>
            <a:r>
              <a:rPr lang="nl-BE" sz="1600" b="0" dirty="0" smtClean="0"/>
              <a:t> </a:t>
            </a:r>
            <a:r>
              <a:rPr lang="nl-BE" sz="1600" b="0" dirty="0" err="1" smtClean="0"/>
              <a:t>le</a:t>
            </a:r>
            <a:r>
              <a:rPr lang="nl-BE" sz="1600" b="0" dirty="0" smtClean="0"/>
              <a:t> </a:t>
            </a:r>
            <a:r>
              <a:rPr lang="nl-BE" sz="1600" b="0" dirty="0" err="1" smtClean="0"/>
              <a:t>droit</a:t>
            </a:r>
            <a:r>
              <a:rPr lang="nl-BE" sz="1600" b="0" dirty="0" smtClean="0"/>
              <a:t> de </a:t>
            </a:r>
            <a:r>
              <a:rPr lang="nl-BE" sz="1600" b="0" dirty="0" err="1" smtClean="0"/>
              <a:t>répondre</a:t>
            </a:r>
            <a:r>
              <a:rPr lang="nl-BE" sz="1600" b="0" dirty="0" smtClean="0"/>
              <a:t> et </a:t>
            </a:r>
            <a:r>
              <a:rPr lang="nl-BE" sz="1600" b="0" dirty="0" err="1" smtClean="0"/>
              <a:t>d’ajouter</a:t>
            </a:r>
            <a:r>
              <a:rPr lang="nl-BE" sz="1600" b="0" dirty="0" smtClean="0"/>
              <a:t> des </a:t>
            </a:r>
            <a:r>
              <a:rPr lang="nl-BE" sz="1600" b="0" dirty="0" err="1" smtClean="0"/>
              <a:t>pièces</a:t>
            </a:r>
            <a:r>
              <a:rPr lang="nl-BE" sz="1600" b="0" dirty="0" smtClean="0"/>
              <a:t>.</a:t>
            </a:r>
          </a:p>
          <a:p>
            <a:endParaRPr lang="nl-BE" sz="1600" b="0" dirty="0" smtClean="0"/>
          </a:p>
          <a:p>
            <a:r>
              <a:rPr lang="nl-BE" sz="1600" b="0" dirty="0"/>
              <a:t>L’AR </a:t>
            </a:r>
            <a:r>
              <a:rPr lang="nl-BE" sz="1600" b="0" dirty="0" err="1" smtClean="0"/>
              <a:t>statue</a:t>
            </a:r>
            <a:r>
              <a:rPr lang="nl-BE" sz="1600" b="0" dirty="0" smtClean="0"/>
              <a:t> </a:t>
            </a:r>
            <a:r>
              <a:rPr lang="nl-BE" sz="1600" b="0" dirty="0" err="1" smtClean="0"/>
              <a:t>définitivement</a:t>
            </a:r>
            <a:r>
              <a:rPr lang="nl-BE" sz="1600" b="0" dirty="0" smtClean="0"/>
              <a:t> </a:t>
            </a:r>
            <a:r>
              <a:rPr lang="nl-BE" sz="1600" b="0" dirty="0" err="1" smtClean="0"/>
              <a:t>sur</a:t>
            </a:r>
            <a:r>
              <a:rPr lang="nl-BE" sz="1600" b="0" dirty="0" smtClean="0"/>
              <a:t> </a:t>
            </a:r>
            <a:r>
              <a:rPr lang="nl-BE" sz="1600" b="0" dirty="0" err="1" smtClean="0"/>
              <a:t>le</a:t>
            </a:r>
            <a:r>
              <a:rPr lang="nl-BE" sz="1600" b="0" dirty="0" smtClean="0"/>
              <a:t> solde </a:t>
            </a:r>
            <a:r>
              <a:rPr lang="nl-BE" sz="1600" b="0" dirty="0" err="1" smtClean="0"/>
              <a:t>final</a:t>
            </a:r>
            <a:r>
              <a:rPr lang="nl-BE" sz="1600" b="0" dirty="0" smtClean="0"/>
              <a:t> </a:t>
            </a:r>
            <a:r>
              <a:rPr lang="nl-BE" sz="1600" b="0" dirty="0" err="1" smtClean="0"/>
              <a:t>accepté</a:t>
            </a:r>
            <a:r>
              <a:rPr lang="nl-BE" sz="1600" b="0" dirty="0" smtClean="0"/>
              <a:t>.</a:t>
            </a:r>
          </a:p>
          <a:p>
            <a:endParaRPr lang="nl-BE" sz="1600" b="0" dirty="0" smtClean="0"/>
          </a:p>
          <a:p>
            <a:r>
              <a:rPr lang="nl-BE" sz="1600" b="0" dirty="0" err="1" smtClean="0"/>
              <a:t>Votre</a:t>
            </a:r>
            <a:r>
              <a:rPr lang="nl-BE" sz="1600" b="0" dirty="0" smtClean="0"/>
              <a:t> solde </a:t>
            </a:r>
            <a:r>
              <a:rPr lang="nl-BE" sz="1600" b="0" dirty="0" err="1" smtClean="0"/>
              <a:t>final</a:t>
            </a:r>
            <a:r>
              <a:rPr lang="nl-BE" sz="1600" b="0" dirty="0" smtClean="0"/>
              <a:t> </a:t>
            </a:r>
            <a:r>
              <a:rPr lang="nl-BE" sz="1600" b="0" dirty="0" err="1" smtClean="0"/>
              <a:t>est</a:t>
            </a:r>
            <a:r>
              <a:rPr lang="nl-BE" sz="1600" b="0" dirty="0" smtClean="0"/>
              <a:t> </a:t>
            </a:r>
            <a:r>
              <a:rPr lang="nl-BE" sz="1600" b="0" dirty="0" err="1" smtClean="0"/>
              <a:t>payé</a:t>
            </a:r>
            <a:r>
              <a:rPr lang="nl-BE" sz="1600" b="0" dirty="0" smtClean="0"/>
              <a:t> </a:t>
            </a:r>
            <a:r>
              <a:rPr lang="nl-BE" sz="1600" b="0" dirty="0" err="1" smtClean="0"/>
              <a:t>ou</a:t>
            </a:r>
            <a:r>
              <a:rPr lang="nl-BE" sz="1600" b="0" dirty="0" smtClean="0"/>
              <a:t> </a:t>
            </a:r>
            <a:r>
              <a:rPr lang="nl-BE" sz="1600" b="0" dirty="0" err="1" smtClean="0"/>
              <a:t>un</a:t>
            </a:r>
            <a:r>
              <a:rPr lang="nl-BE" sz="1600" b="0" dirty="0" smtClean="0"/>
              <a:t> </a:t>
            </a:r>
            <a:r>
              <a:rPr lang="nl-BE" sz="1600" b="0" dirty="0" err="1" smtClean="0"/>
              <a:t>montant</a:t>
            </a:r>
            <a:r>
              <a:rPr lang="nl-BE" sz="1600" b="0" dirty="0" smtClean="0"/>
              <a:t> </a:t>
            </a:r>
            <a:r>
              <a:rPr lang="nl-BE" sz="1600" b="0" dirty="0" err="1" smtClean="0"/>
              <a:t>est</a:t>
            </a:r>
            <a:r>
              <a:rPr lang="nl-BE" sz="1600" b="0" dirty="0" smtClean="0"/>
              <a:t> réclamé.</a:t>
            </a:r>
          </a:p>
          <a:p>
            <a:endParaRPr lang="nl-BE" sz="1600" b="0" dirty="0" smtClean="0"/>
          </a:p>
          <a:p>
            <a:r>
              <a:rPr lang="nl-BE" sz="1600" b="0" dirty="0" err="1" smtClean="0"/>
              <a:t>Cette</a:t>
            </a:r>
            <a:r>
              <a:rPr lang="nl-BE" sz="1600" b="0" dirty="0" smtClean="0"/>
              <a:t> procédure peut </a:t>
            </a:r>
            <a:r>
              <a:rPr lang="nl-BE" sz="1600" b="0" dirty="0" err="1" smtClean="0"/>
              <a:t>prendre</a:t>
            </a:r>
            <a:r>
              <a:rPr lang="nl-BE" sz="1600" b="0" dirty="0" smtClean="0"/>
              <a:t> </a:t>
            </a:r>
            <a:r>
              <a:rPr lang="nl-BE" sz="1600" b="0" dirty="0" err="1" smtClean="0"/>
              <a:t>un</a:t>
            </a:r>
            <a:r>
              <a:rPr lang="nl-BE" sz="1600" b="0" dirty="0" smtClean="0"/>
              <a:t> </a:t>
            </a:r>
            <a:r>
              <a:rPr lang="nl-BE" sz="1600" b="0" dirty="0" err="1" smtClean="0"/>
              <a:t>certain</a:t>
            </a:r>
            <a:r>
              <a:rPr lang="nl-BE" sz="1600" b="0" dirty="0" smtClean="0"/>
              <a:t> </a:t>
            </a:r>
            <a:r>
              <a:rPr lang="nl-BE" sz="1600" b="0" dirty="0" err="1" smtClean="0"/>
              <a:t>temps</a:t>
            </a:r>
            <a:r>
              <a:rPr lang="nl-BE" sz="1600" b="0" dirty="0" smtClean="0"/>
              <a:t>.</a:t>
            </a:r>
            <a:endParaRPr lang="fr-BE" sz="1600" b="0" dirty="0"/>
          </a:p>
        </p:txBody>
      </p:sp>
      <p:sp>
        <p:nvSpPr>
          <p:cNvPr id="4" name="Tijdelijke aanduiding voor datum 3"/>
          <p:cNvSpPr>
            <a:spLocks noGrp="1"/>
          </p:cNvSpPr>
          <p:nvPr>
            <p:ph type="dt" sz="half" idx="10"/>
          </p:nvPr>
        </p:nvSpPr>
        <p:spPr/>
        <p:txBody>
          <a:bodyPr/>
          <a:lstStyle/>
          <a:p>
            <a:pPr>
              <a:defRPr/>
            </a:pPr>
            <a:fld id="{BE493C2F-A104-49F6-926F-29B925B9B0A1}" type="datetime1">
              <a:rPr lang="nl-BE" altLang="nl-BE" smtClean="0"/>
              <a:t>18/05/2018</a:t>
            </a:fld>
            <a:endParaRPr lang="fr-BE" altLang="nl-BE"/>
          </a:p>
        </p:txBody>
      </p:sp>
      <p:sp>
        <p:nvSpPr>
          <p:cNvPr id="5" name="Tijdelijke aanduiding voor dianummer 4"/>
          <p:cNvSpPr>
            <a:spLocks noGrp="1"/>
          </p:cNvSpPr>
          <p:nvPr>
            <p:ph type="sldNum" sz="quarter" idx="11"/>
          </p:nvPr>
        </p:nvSpPr>
        <p:spPr/>
        <p:txBody>
          <a:bodyPr/>
          <a:lstStyle/>
          <a:p>
            <a:pPr>
              <a:defRPr/>
            </a:pPr>
            <a:fld id="{85C6E6F3-F23C-4208-945D-9459BCB25F44}" type="slidenum">
              <a:rPr lang="nl-NL" altLang="nl-BE" smtClean="0"/>
              <a:pPr>
                <a:defRPr/>
              </a:pPr>
              <a:t>22</a:t>
            </a:fld>
            <a:endParaRPr lang="nl-NL" altLang="nl-BE"/>
          </a:p>
        </p:txBody>
      </p:sp>
      <p:grpSp>
        <p:nvGrpSpPr>
          <p:cNvPr id="6" name="Groep 9"/>
          <p:cNvGrpSpPr/>
          <p:nvPr/>
        </p:nvGrpSpPr>
        <p:grpSpPr>
          <a:xfrm>
            <a:off x="4043363" y="6035018"/>
            <a:ext cx="3523803" cy="704850"/>
            <a:chOff x="4043363" y="6035018"/>
            <a:chExt cx="3523803" cy="704850"/>
          </a:xfrm>
        </p:grpSpPr>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765740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Contrôle</a:t>
            </a:r>
            <a:r>
              <a:rPr lang="nl-BE" dirty="0" smtClean="0"/>
              <a:t> </a:t>
            </a:r>
            <a:r>
              <a:rPr lang="nl-BE" dirty="0" err="1" smtClean="0"/>
              <a:t>sur</a:t>
            </a:r>
            <a:r>
              <a:rPr lang="nl-BE" dirty="0" smtClean="0"/>
              <a:t> </a:t>
            </a:r>
            <a:r>
              <a:rPr lang="nl-BE" dirty="0" err="1" smtClean="0"/>
              <a:t>place</a:t>
            </a:r>
            <a:endParaRPr lang="fr-BE" dirty="0"/>
          </a:p>
        </p:txBody>
      </p:sp>
      <p:sp>
        <p:nvSpPr>
          <p:cNvPr id="3" name="Tijdelijke aanduiding voor inhoud 2"/>
          <p:cNvSpPr>
            <a:spLocks noGrp="1"/>
          </p:cNvSpPr>
          <p:nvPr>
            <p:ph idx="1"/>
          </p:nvPr>
        </p:nvSpPr>
        <p:spPr>
          <a:xfrm>
            <a:off x="1187624" y="1484784"/>
            <a:ext cx="6781800" cy="4248472"/>
          </a:xfrm>
        </p:spPr>
        <p:txBody>
          <a:bodyPr/>
          <a:lstStyle/>
          <a:p>
            <a:r>
              <a:rPr lang="nl-BE" sz="1800" b="0" dirty="0" err="1" smtClean="0"/>
              <a:t>Chaque</a:t>
            </a:r>
            <a:r>
              <a:rPr lang="nl-BE" sz="1800" b="0" dirty="0" smtClean="0"/>
              <a:t> </a:t>
            </a:r>
            <a:r>
              <a:rPr lang="nl-BE" sz="1800" b="0" dirty="0" err="1" smtClean="0"/>
              <a:t>projet</a:t>
            </a:r>
            <a:r>
              <a:rPr lang="nl-BE" sz="1800" b="0" dirty="0" smtClean="0"/>
              <a:t> </a:t>
            </a:r>
            <a:r>
              <a:rPr lang="nl-BE" sz="1800" b="0" dirty="0" err="1" smtClean="0"/>
              <a:t>fera</a:t>
            </a:r>
            <a:r>
              <a:rPr lang="nl-BE" sz="1800" b="0" dirty="0" smtClean="0"/>
              <a:t> </a:t>
            </a:r>
            <a:r>
              <a:rPr lang="nl-BE" sz="1800" b="0" dirty="0" err="1" smtClean="0"/>
              <a:t>l’objet</a:t>
            </a:r>
            <a:r>
              <a:rPr lang="nl-BE" sz="1800" b="0" dirty="0" smtClean="0"/>
              <a:t> </a:t>
            </a:r>
            <a:r>
              <a:rPr lang="nl-BE" sz="1800" b="0" dirty="0" err="1" smtClean="0"/>
              <a:t>d’au</a:t>
            </a:r>
            <a:r>
              <a:rPr lang="nl-BE" sz="1800" b="0" dirty="0" smtClean="0"/>
              <a:t> </a:t>
            </a:r>
            <a:r>
              <a:rPr lang="nl-BE" sz="1800" b="0" dirty="0" err="1" smtClean="0"/>
              <a:t>moins</a:t>
            </a:r>
            <a:r>
              <a:rPr lang="nl-BE" sz="1800" b="0" dirty="0" smtClean="0"/>
              <a:t> 1 </a:t>
            </a:r>
            <a:r>
              <a:rPr lang="nl-BE" sz="1800" b="0" dirty="0" err="1" smtClean="0"/>
              <a:t>contrôle</a:t>
            </a:r>
            <a:r>
              <a:rPr lang="nl-BE" sz="1800" b="0" dirty="0" smtClean="0"/>
              <a:t> par </a:t>
            </a:r>
            <a:r>
              <a:rPr lang="nl-BE" sz="1800" b="0" dirty="0" err="1" smtClean="0"/>
              <a:t>l’AR</a:t>
            </a:r>
            <a:r>
              <a:rPr lang="nl-BE" sz="1800" b="0" dirty="0" smtClean="0"/>
              <a:t>.</a:t>
            </a:r>
          </a:p>
          <a:p>
            <a:endParaRPr lang="nl-BE" sz="1800" b="0" dirty="0" smtClean="0"/>
          </a:p>
          <a:p>
            <a:r>
              <a:rPr lang="nl-BE" sz="1800" b="0" dirty="0" err="1" smtClean="0"/>
              <a:t>Cette</a:t>
            </a:r>
            <a:r>
              <a:rPr lang="nl-BE" sz="1800" b="0" dirty="0" smtClean="0"/>
              <a:t> visite a </a:t>
            </a:r>
            <a:r>
              <a:rPr lang="nl-BE" sz="1800" b="0" dirty="0" err="1" smtClean="0"/>
              <a:t>plutôt</a:t>
            </a:r>
            <a:r>
              <a:rPr lang="nl-BE" sz="1800" b="0" dirty="0" smtClean="0"/>
              <a:t> pour but de </a:t>
            </a:r>
            <a:r>
              <a:rPr lang="nl-BE" sz="1800" b="0" dirty="0" err="1" smtClean="0"/>
              <a:t>comprendre</a:t>
            </a:r>
            <a:r>
              <a:rPr lang="nl-BE" sz="1800" b="0" dirty="0" smtClean="0"/>
              <a:t> </a:t>
            </a:r>
            <a:r>
              <a:rPr lang="nl-BE" sz="1800" b="0" dirty="0" err="1" smtClean="0"/>
              <a:t>le</a:t>
            </a:r>
            <a:r>
              <a:rPr lang="nl-BE" sz="1800" b="0" dirty="0" smtClean="0"/>
              <a:t> </a:t>
            </a:r>
            <a:r>
              <a:rPr lang="nl-BE" sz="1800" b="0" dirty="0" err="1" smtClean="0"/>
              <a:t>déroulement</a:t>
            </a:r>
            <a:r>
              <a:rPr lang="nl-BE" sz="1800" b="0" dirty="0" smtClean="0"/>
              <a:t> du </a:t>
            </a:r>
            <a:r>
              <a:rPr lang="nl-BE" sz="1800" b="0" dirty="0" err="1" smtClean="0"/>
              <a:t>projet</a:t>
            </a:r>
            <a:r>
              <a:rPr lang="nl-BE" sz="1800" b="0" dirty="0" smtClean="0"/>
              <a:t> </a:t>
            </a:r>
            <a:r>
              <a:rPr lang="nl-BE" sz="1800" b="0" dirty="0" err="1" smtClean="0"/>
              <a:t>sur</a:t>
            </a:r>
            <a:r>
              <a:rPr lang="nl-BE" sz="1800" b="0" dirty="0" smtClean="0"/>
              <a:t> </a:t>
            </a:r>
            <a:r>
              <a:rPr lang="nl-BE" sz="1800" b="0" dirty="0" err="1" smtClean="0"/>
              <a:t>le</a:t>
            </a:r>
            <a:r>
              <a:rPr lang="nl-BE" sz="1800" b="0" dirty="0" smtClean="0"/>
              <a:t> plan du </a:t>
            </a:r>
            <a:r>
              <a:rPr lang="nl-BE" sz="1800" b="0" dirty="0" err="1" smtClean="0"/>
              <a:t>contenu</a:t>
            </a:r>
            <a:r>
              <a:rPr lang="nl-BE" sz="1800" b="0" dirty="0" smtClean="0"/>
              <a:t>.</a:t>
            </a:r>
          </a:p>
          <a:p>
            <a:endParaRPr lang="nl-BE" sz="1800" b="0" dirty="0" smtClean="0"/>
          </a:p>
          <a:p>
            <a:r>
              <a:rPr lang="nl-BE" sz="1800" b="0" dirty="0" err="1" smtClean="0"/>
              <a:t>Il</a:t>
            </a:r>
            <a:r>
              <a:rPr lang="nl-BE" sz="1800" b="0" dirty="0" smtClean="0"/>
              <a:t> </a:t>
            </a:r>
            <a:r>
              <a:rPr lang="nl-BE" sz="1800" b="0" dirty="0" err="1" smtClean="0"/>
              <a:t>est</a:t>
            </a:r>
            <a:r>
              <a:rPr lang="nl-BE" sz="1800" b="0" dirty="0" smtClean="0"/>
              <a:t> </a:t>
            </a:r>
            <a:r>
              <a:rPr lang="nl-BE" sz="1800" b="0" dirty="0" err="1" smtClean="0"/>
              <a:t>possible</a:t>
            </a:r>
            <a:r>
              <a:rPr lang="nl-BE" sz="1800" b="0" dirty="0" smtClean="0"/>
              <a:t> </a:t>
            </a:r>
            <a:r>
              <a:rPr lang="nl-BE" sz="1800" b="0" dirty="0" err="1" smtClean="0"/>
              <a:t>qu’un</a:t>
            </a:r>
            <a:r>
              <a:rPr lang="nl-BE" sz="1800" b="0" dirty="0" smtClean="0"/>
              <a:t> </a:t>
            </a:r>
            <a:r>
              <a:rPr lang="nl-BE" sz="1800" b="0" dirty="0" err="1" smtClean="0"/>
              <a:t>contrôle</a:t>
            </a:r>
            <a:r>
              <a:rPr lang="nl-BE" sz="1800" b="0" dirty="0" smtClean="0"/>
              <a:t> par </a:t>
            </a:r>
            <a:r>
              <a:rPr lang="nl-BE" sz="1800" b="0" dirty="0" err="1" smtClean="0"/>
              <a:t>échantillonnage</a:t>
            </a:r>
            <a:r>
              <a:rPr lang="nl-BE" sz="1800" b="0" dirty="0" smtClean="0"/>
              <a:t> soit </a:t>
            </a:r>
            <a:r>
              <a:rPr lang="nl-BE" sz="1800" b="0" dirty="0" err="1" smtClean="0"/>
              <a:t>effectué</a:t>
            </a:r>
            <a:r>
              <a:rPr lang="nl-BE" sz="1800" b="0" dirty="0" smtClean="0"/>
              <a:t> </a:t>
            </a:r>
            <a:r>
              <a:rPr lang="nl-BE" sz="1800" b="0" dirty="0" err="1" smtClean="0"/>
              <a:t>auprès</a:t>
            </a:r>
            <a:r>
              <a:rPr lang="nl-BE" sz="1800" b="0" dirty="0" smtClean="0"/>
              <a:t> de la </a:t>
            </a:r>
            <a:r>
              <a:rPr lang="nl-BE" sz="1800" b="0" dirty="0" err="1" smtClean="0"/>
              <a:t>comptabilité</a:t>
            </a:r>
            <a:r>
              <a:rPr lang="nl-BE" sz="1800" b="0" dirty="0" smtClean="0"/>
              <a:t>.</a:t>
            </a:r>
          </a:p>
          <a:p>
            <a:endParaRPr lang="nl-BE" sz="1800" b="0" dirty="0" smtClean="0"/>
          </a:p>
          <a:p>
            <a:r>
              <a:rPr lang="nl-BE" sz="1800" b="0" dirty="0" err="1" smtClean="0"/>
              <a:t>Vous</a:t>
            </a:r>
            <a:r>
              <a:rPr lang="nl-BE" sz="1800" b="0" dirty="0" smtClean="0"/>
              <a:t> </a:t>
            </a:r>
            <a:r>
              <a:rPr lang="nl-BE" sz="1800" b="0" dirty="0" err="1" smtClean="0"/>
              <a:t>pouvez</a:t>
            </a:r>
            <a:r>
              <a:rPr lang="nl-BE" sz="1800" b="0" dirty="0" smtClean="0"/>
              <a:t> </a:t>
            </a:r>
            <a:r>
              <a:rPr lang="nl-BE" sz="1800" b="0" dirty="0" err="1" smtClean="0"/>
              <a:t>toujours</a:t>
            </a:r>
            <a:r>
              <a:rPr lang="nl-BE" sz="1800" b="0" dirty="0" smtClean="0"/>
              <a:t> </a:t>
            </a:r>
            <a:r>
              <a:rPr lang="nl-BE" sz="1800" b="0" dirty="0" err="1" smtClean="0"/>
              <a:t>inviter</a:t>
            </a:r>
            <a:r>
              <a:rPr lang="nl-BE" sz="1800" b="0" dirty="0" smtClean="0"/>
              <a:t> </a:t>
            </a:r>
            <a:r>
              <a:rPr lang="nl-BE" sz="1800" b="0" dirty="0" err="1" smtClean="0"/>
              <a:t>l’AR</a:t>
            </a:r>
            <a:r>
              <a:rPr lang="nl-BE" sz="1800" b="0" dirty="0" smtClean="0"/>
              <a:t> pour des </a:t>
            </a:r>
            <a:r>
              <a:rPr lang="nl-BE" sz="1800" b="0" dirty="0" err="1" smtClean="0"/>
              <a:t>activités</a:t>
            </a:r>
            <a:r>
              <a:rPr lang="nl-BE" sz="1800" b="0" dirty="0" smtClean="0"/>
              <a:t> du </a:t>
            </a:r>
            <a:r>
              <a:rPr lang="nl-BE" sz="1800" b="0" dirty="0" err="1" smtClean="0"/>
              <a:t>projet</a:t>
            </a:r>
            <a:r>
              <a:rPr lang="nl-BE" sz="1800" b="0" dirty="0" smtClean="0"/>
              <a:t>, </a:t>
            </a:r>
            <a:r>
              <a:rPr lang="nl-BE" sz="1800" b="0" dirty="0" err="1" smtClean="0"/>
              <a:t>nous</a:t>
            </a:r>
            <a:r>
              <a:rPr lang="nl-BE" sz="1800" b="0" dirty="0" smtClean="0"/>
              <a:t> </a:t>
            </a:r>
            <a:r>
              <a:rPr lang="nl-BE" sz="1800" b="0" dirty="0" err="1" smtClean="0"/>
              <a:t>nous</a:t>
            </a:r>
            <a:r>
              <a:rPr lang="nl-BE" sz="1800" b="0" dirty="0" smtClean="0"/>
              <a:t> </a:t>
            </a:r>
            <a:r>
              <a:rPr lang="nl-BE" sz="1800" b="0" dirty="0" err="1" smtClean="0"/>
              <a:t>intéressons</a:t>
            </a:r>
            <a:r>
              <a:rPr lang="nl-BE" sz="1800" b="0" dirty="0" smtClean="0"/>
              <a:t> à </a:t>
            </a:r>
            <a:r>
              <a:rPr lang="nl-BE" sz="1800" b="0" dirty="0" err="1" smtClean="0"/>
              <a:t>ce</a:t>
            </a:r>
            <a:r>
              <a:rPr lang="nl-BE" sz="1800" b="0" dirty="0" smtClean="0"/>
              <a:t> que </a:t>
            </a:r>
            <a:r>
              <a:rPr lang="nl-BE" sz="1800" b="0" dirty="0" err="1" smtClean="0"/>
              <a:t>vous</a:t>
            </a:r>
            <a:r>
              <a:rPr lang="nl-BE" sz="1800" b="0" dirty="0" smtClean="0"/>
              <a:t> </a:t>
            </a:r>
            <a:r>
              <a:rPr lang="nl-BE" sz="1800" b="0" dirty="0" err="1" smtClean="0"/>
              <a:t>faites</a:t>
            </a:r>
            <a:r>
              <a:rPr lang="nl-BE" sz="1800" b="0" dirty="0"/>
              <a:t>!</a:t>
            </a:r>
            <a:endParaRPr lang="nl-BE" sz="1800" b="0" dirty="0" smtClean="0"/>
          </a:p>
          <a:p>
            <a:endParaRPr lang="fr-BE" dirty="0"/>
          </a:p>
        </p:txBody>
      </p:sp>
      <p:sp>
        <p:nvSpPr>
          <p:cNvPr id="4" name="Tijdelijke aanduiding voor datum 3"/>
          <p:cNvSpPr>
            <a:spLocks noGrp="1"/>
          </p:cNvSpPr>
          <p:nvPr>
            <p:ph type="dt" sz="half" idx="10"/>
          </p:nvPr>
        </p:nvSpPr>
        <p:spPr/>
        <p:txBody>
          <a:bodyPr/>
          <a:lstStyle/>
          <a:p>
            <a:pPr>
              <a:defRPr/>
            </a:pPr>
            <a:fld id="{BE493C2F-A104-49F6-926F-29B925B9B0A1}" type="datetime1">
              <a:rPr lang="nl-BE" altLang="nl-BE" smtClean="0"/>
              <a:t>18/05/2018</a:t>
            </a:fld>
            <a:endParaRPr lang="fr-BE" altLang="nl-BE"/>
          </a:p>
        </p:txBody>
      </p:sp>
      <p:sp>
        <p:nvSpPr>
          <p:cNvPr id="5" name="Tijdelijke aanduiding voor dianummer 4"/>
          <p:cNvSpPr>
            <a:spLocks noGrp="1"/>
          </p:cNvSpPr>
          <p:nvPr>
            <p:ph type="sldNum" sz="quarter" idx="11"/>
          </p:nvPr>
        </p:nvSpPr>
        <p:spPr/>
        <p:txBody>
          <a:bodyPr/>
          <a:lstStyle/>
          <a:p>
            <a:pPr>
              <a:defRPr/>
            </a:pPr>
            <a:fld id="{85C6E6F3-F23C-4208-945D-9459BCB25F44}" type="slidenum">
              <a:rPr lang="nl-NL" altLang="nl-BE" smtClean="0"/>
              <a:pPr>
                <a:defRPr/>
              </a:pPr>
              <a:t>23</a:t>
            </a:fld>
            <a:endParaRPr lang="nl-NL" altLang="nl-BE"/>
          </a:p>
        </p:txBody>
      </p:sp>
      <p:grpSp>
        <p:nvGrpSpPr>
          <p:cNvPr id="6" name="Groep 9"/>
          <p:cNvGrpSpPr/>
          <p:nvPr/>
        </p:nvGrpSpPr>
        <p:grpSpPr>
          <a:xfrm>
            <a:off x="4043363" y="6035018"/>
            <a:ext cx="3523803" cy="704850"/>
            <a:chOff x="4043363" y="6035018"/>
            <a:chExt cx="3523803" cy="704850"/>
          </a:xfrm>
        </p:grpSpPr>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574414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ctr"/>
            <a:r>
              <a:rPr lang="nl-BE" sz="4800" dirty="0" smtClean="0"/>
              <a:t>POINTS D’ATTENTION</a:t>
            </a:r>
            <a:endParaRPr lang="fr-BE" sz="4800" dirty="0"/>
          </a:p>
        </p:txBody>
      </p:sp>
      <p:sp>
        <p:nvSpPr>
          <p:cNvPr id="4" name="Tijdelijke aanduiding voor datum 3"/>
          <p:cNvSpPr>
            <a:spLocks noGrp="1"/>
          </p:cNvSpPr>
          <p:nvPr>
            <p:ph type="dt" sz="half" idx="10"/>
          </p:nvPr>
        </p:nvSpPr>
        <p:spPr/>
        <p:txBody>
          <a:bodyPr/>
          <a:lstStyle/>
          <a:p>
            <a:pPr>
              <a:defRPr/>
            </a:pPr>
            <a:fld id="{BE493C2F-A104-49F6-926F-29B925B9B0A1}" type="datetime1">
              <a:rPr lang="nl-BE" altLang="nl-BE" smtClean="0"/>
              <a:t>18/05/2018</a:t>
            </a:fld>
            <a:endParaRPr lang="fr-BE" altLang="nl-BE"/>
          </a:p>
        </p:txBody>
      </p:sp>
      <p:sp>
        <p:nvSpPr>
          <p:cNvPr id="5" name="Tijdelijke aanduiding voor dianummer 4"/>
          <p:cNvSpPr>
            <a:spLocks noGrp="1"/>
          </p:cNvSpPr>
          <p:nvPr>
            <p:ph type="sldNum" sz="quarter" idx="4294967295"/>
          </p:nvPr>
        </p:nvSpPr>
        <p:spPr>
          <a:xfrm>
            <a:off x="8382000" y="6530975"/>
            <a:ext cx="762000" cy="234950"/>
          </a:xfrm>
        </p:spPr>
        <p:txBody>
          <a:bodyPr/>
          <a:lstStyle/>
          <a:p>
            <a:pPr>
              <a:defRPr/>
            </a:pPr>
            <a:fld id="{85C6E6F3-F23C-4208-945D-9459BCB25F44}" type="slidenum">
              <a:rPr lang="nl-NL" altLang="nl-BE" smtClean="0"/>
              <a:pPr>
                <a:defRPr/>
              </a:pPr>
              <a:t>24</a:t>
            </a:fld>
            <a:endParaRPr lang="nl-NL" altLang="nl-BE"/>
          </a:p>
        </p:txBody>
      </p:sp>
      <p:grpSp>
        <p:nvGrpSpPr>
          <p:cNvPr id="7" name="Groep 9"/>
          <p:cNvGrpSpPr/>
          <p:nvPr/>
        </p:nvGrpSpPr>
        <p:grpSpPr>
          <a:xfrm>
            <a:off x="4043363" y="6035018"/>
            <a:ext cx="3523803" cy="704850"/>
            <a:chOff x="4043363" y="6035018"/>
            <a:chExt cx="3523803" cy="704850"/>
          </a:xfrm>
        </p:grpSpPr>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348954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Publicité</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endParaRPr lang="fr-BE" sz="1600" u="sng" dirty="0"/>
          </a:p>
          <a:p>
            <a:pPr marL="0" indent="0">
              <a:buNone/>
            </a:pPr>
            <a:r>
              <a:rPr lang="fr-BE" sz="1600" b="0" dirty="0"/>
              <a:t>!!! </a:t>
            </a:r>
            <a:r>
              <a:rPr lang="fr-BE" sz="1600" dirty="0"/>
              <a:t>Drapeau européen + phrase AMIF </a:t>
            </a:r>
            <a:r>
              <a:rPr lang="fr-BE" sz="1600" b="0" dirty="0"/>
              <a:t>sur tous les documents liés au projet qui touchent le groupe cible primaire ou secondaire/l’extérieur. Il faut pouvoir démontrer que le groupe cible est au courant du financement AMIF (affiches sur le mur, mention sur la documentation remise, </a:t>
            </a:r>
            <a:r>
              <a:rPr lang="fr-BE" sz="1600" b="0" dirty="0" smtClean="0"/>
              <a:t>…). Des affiches sont à votre disposition auprès de l’AR.</a:t>
            </a:r>
          </a:p>
          <a:p>
            <a:pPr marL="0" indent="0">
              <a:buNone/>
            </a:pPr>
            <a:endParaRPr lang="fr-BE" sz="1600" b="0" dirty="0"/>
          </a:p>
          <a:p>
            <a:pPr marL="0" indent="0">
              <a:buNone/>
            </a:pPr>
            <a:r>
              <a:rPr lang="fr-BE" sz="1600" b="0" dirty="0"/>
              <a:t>--) </a:t>
            </a:r>
            <a:r>
              <a:rPr lang="fr-BE" sz="1600" b="0" dirty="0" smtClean="0"/>
              <a:t>rejet de coûts </a:t>
            </a:r>
            <a:r>
              <a:rPr lang="fr-BE" sz="1600" b="0" dirty="0"/>
              <a:t>possible si </a:t>
            </a:r>
            <a:r>
              <a:rPr lang="fr-BE" sz="1600" b="0" dirty="0" smtClean="0"/>
              <a:t>le drapeau et la </a:t>
            </a:r>
            <a:r>
              <a:rPr lang="fr-BE" sz="1600" b="0" dirty="0"/>
              <a:t>phrase </a:t>
            </a:r>
            <a:r>
              <a:rPr lang="fr-BE" sz="1600" b="0" dirty="0" smtClean="0"/>
              <a:t>AMIF ne sont pas mentionnés (ou mentionnés d’une manière incorrecte)</a:t>
            </a:r>
            <a:endParaRPr lang="fr-BE" sz="1600" b="0" dirty="0"/>
          </a:p>
          <a:p>
            <a:pPr marL="0" indent="0">
              <a:buNone/>
            </a:pPr>
            <a:endParaRPr lang="nl-BE" u="sng"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25</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640187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Sous-</a:t>
            </a:r>
            <a:r>
              <a:rPr lang="nl-BE" dirty="0" err="1" smtClean="0"/>
              <a:t>traitance</a:t>
            </a:r>
            <a:r>
              <a:rPr lang="nl-BE" dirty="0" smtClean="0"/>
              <a:t> (</a:t>
            </a:r>
            <a:r>
              <a:rPr lang="nl-BE" dirty="0" err="1" smtClean="0"/>
              <a:t>marchés</a:t>
            </a:r>
            <a:r>
              <a:rPr lang="nl-BE" dirty="0" smtClean="0"/>
              <a:t> </a:t>
            </a:r>
            <a:r>
              <a:rPr lang="nl-BE" dirty="0" err="1" smtClean="0"/>
              <a:t>publics</a:t>
            </a:r>
            <a:r>
              <a:rPr lang="nl-BE" dirty="0" smtClean="0"/>
              <a:t>)</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b="0" dirty="0" smtClean="0"/>
              <a:t>Toujours </a:t>
            </a:r>
            <a:r>
              <a:rPr lang="fr-BE" b="0" dirty="0"/>
              <a:t>suivre les procédures nationales (applicables au bénéficiaire final ou au partenaire</a:t>
            </a:r>
            <a:r>
              <a:rPr lang="fr-BE" b="0" dirty="0" smtClean="0"/>
              <a:t>)!</a:t>
            </a:r>
          </a:p>
          <a:p>
            <a:pPr marL="0" indent="0">
              <a:buNone/>
            </a:pPr>
            <a:endParaRPr lang="fr-BE" b="0" dirty="0"/>
          </a:p>
          <a:p>
            <a:pPr marL="0" indent="0">
              <a:buNone/>
            </a:pPr>
            <a:r>
              <a:rPr lang="fr-BE" b="0" dirty="0" smtClean="0"/>
              <a:t>TOUS </a:t>
            </a:r>
            <a:r>
              <a:rPr lang="fr-BE" b="0" dirty="0"/>
              <a:t>les documents de la procédure complète doivent être présents dans le dossier. Si instance publique: avis IF important</a:t>
            </a:r>
            <a:r>
              <a:rPr lang="fr-BE" b="0" dirty="0" smtClean="0"/>
              <a:t>.</a:t>
            </a:r>
            <a:r>
              <a:rPr lang="fr-BE" b="0" dirty="0"/>
              <a:t> </a:t>
            </a:r>
            <a:endParaRPr lang="fr-BE" b="0" dirty="0" smtClean="0"/>
          </a:p>
          <a:p>
            <a:pPr marL="0" indent="0">
              <a:buNone/>
            </a:pPr>
            <a:endParaRPr lang="fr-BE" b="0" dirty="0" smtClean="0"/>
          </a:p>
          <a:p>
            <a:pPr marL="0" indent="0">
              <a:buNone/>
            </a:pPr>
            <a:r>
              <a:rPr lang="fr-BE" b="0" dirty="0" smtClean="0"/>
              <a:t>! </a:t>
            </a:r>
            <a:r>
              <a:rPr lang="fr-BE" b="0" dirty="0"/>
              <a:t>aux marchés avec de petits montants --) chercher 3 offres/contacter 3 fournisseurs, comparer les offres et garder des </a:t>
            </a:r>
            <a:r>
              <a:rPr lang="fr-BE" b="0" dirty="0" smtClean="0"/>
              <a:t>preuves de vos recherches.</a:t>
            </a:r>
            <a:endParaRPr lang="fr-BE" b="0" dirty="0"/>
          </a:p>
          <a:p>
            <a:pPr marL="0" indent="0">
              <a:buNone/>
            </a:pPr>
            <a:endParaRPr lang="fr-BE" b="0" dirty="0">
              <a:solidFill>
                <a:schemeClr val="accent4"/>
              </a:solidFill>
            </a:endParaRPr>
          </a:p>
          <a:p>
            <a:pPr marL="0" indent="0">
              <a:buNone/>
            </a:pPr>
            <a:endParaRPr lang="fr-BE" b="0" dirty="0">
              <a:solidFill>
                <a:schemeClr val="accent4"/>
              </a:solidFill>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26</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662421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Anti-fraude</a:t>
            </a:r>
            <a:endParaRPr lang="nl-BE" dirty="0"/>
          </a:p>
        </p:txBody>
      </p:sp>
      <p:sp>
        <p:nvSpPr>
          <p:cNvPr id="3" name="Tijdelijke aanduiding voor inhoud 2"/>
          <p:cNvSpPr>
            <a:spLocks noGrp="1"/>
          </p:cNvSpPr>
          <p:nvPr>
            <p:ph idx="1"/>
          </p:nvPr>
        </p:nvSpPr>
        <p:spPr>
          <a:xfrm>
            <a:off x="1017844" y="1700808"/>
            <a:ext cx="6794515" cy="4680520"/>
          </a:xfrm>
        </p:spPr>
        <p:txBody>
          <a:bodyPr/>
          <a:lstStyle/>
          <a:p>
            <a:r>
              <a:rPr lang="nl-BE" b="0" dirty="0" smtClean="0"/>
              <a:t>Les </a:t>
            </a:r>
            <a:r>
              <a:rPr lang="nl-BE" b="0" dirty="0" err="1" smtClean="0"/>
              <a:t>promoteurs</a:t>
            </a:r>
            <a:r>
              <a:rPr lang="nl-BE" b="0" dirty="0" smtClean="0"/>
              <a:t> de </a:t>
            </a:r>
            <a:r>
              <a:rPr lang="nl-BE" b="0" dirty="0" err="1" smtClean="0"/>
              <a:t>projet</a:t>
            </a:r>
            <a:r>
              <a:rPr lang="nl-BE" b="0" dirty="0" smtClean="0"/>
              <a:t> et </a:t>
            </a:r>
            <a:r>
              <a:rPr lang="nl-BE" b="0" dirty="0" err="1" smtClean="0"/>
              <a:t>leurs</a:t>
            </a:r>
            <a:r>
              <a:rPr lang="nl-BE" b="0" dirty="0" smtClean="0"/>
              <a:t> </a:t>
            </a:r>
            <a:r>
              <a:rPr lang="nl-BE" b="0" dirty="0" err="1" smtClean="0"/>
              <a:t>partenaires</a:t>
            </a:r>
            <a:r>
              <a:rPr lang="nl-BE" b="0" dirty="0" smtClean="0"/>
              <a:t> </a:t>
            </a:r>
            <a:r>
              <a:rPr lang="nl-BE" b="0" dirty="0" err="1" smtClean="0"/>
              <a:t>assument</a:t>
            </a:r>
            <a:r>
              <a:rPr lang="nl-BE" b="0" dirty="0" smtClean="0"/>
              <a:t> </a:t>
            </a:r>
            <a:r>
              <a:rPr lang="nl-BE" b="0" dirty="0" err="1" smtClean="0"/>
              <a:t>une</a:t>
            </a:r>
            <a:r>
              <a:rPr lang="nl-BE" b="0" dirty="0" smtClean="0"/>
              <a:t> </a:t>
            </a:r>
            <a:r>
              <a:rPr lang="nl-BE" b="0" dirty="0" err="1" smtClean="0"/>
              <a:t>responsabilité</a:t>
            </a:r>
            <a:r>
              <a:rPr lang="nl-BE" b="0" dirty="0" smtClean="0"/>
              <a:t> importante dans la prévention de la fraude.</a:t>
            </a:r>
          </a:p>
          <a:p>
            <a:pPr marL="0" indent="0">
              <a:buNone/>
            </a:pPr>
            <a:endParaRPr lang="nl-BE" b="0" dirty="0"/>
          </a:p>
          <a:p>
            <a:r>
              <a:rPr lang="nl-BE" b="0" dirty="0" smtClean="0"/>
              <a:t>=&gt; la </a:t>
            </a:r>
            <a:r>
              <a:rPr lang="nl-BE" b="0" dirty="0" err="1" smtClean="0"/>
              <a:t>transparence</a:t>
            </a:r>
            <a:r>
              <a:rPr lang="nl-BE" b="0" dirty="0" smtClean="0"/>
              <a:t> dans la </a:t>
            </a:r>
            <a:r>
              <a:rPr lang="nl-BE" b="0" dirty="0" err="1" smtClean="0"/>
              <a:t>comptabilité</a:t>
            </a:r>
            <a:r>
              <a:rPr lang="nl-BE" b="0" dirty="0" smtClean="0"/>
              <a:t> </a:t>
            </a:r>
            <a:r>
              <a:rPr lang="nl-BE" b="0" dirty="0" err="1" smtClean="0"/>
              <a:t>est</a:t>
            </a:r>
            <a:r>
              <a:rPr lang="nl-BE" b="0" dirty="0" smtClean="0"/>
              <a:t> importante (elle </a:t>
            </a:r>
            <a:r>
              <a:rPr lang="nl-BE" b="0" dirty="0" err="1" smtClean="0"/>
              <a:t>est</a:t>
            </a:r>
            <a:r>
              <a:rPr lang="nl-BE" b="0" dirty="0" smtClean="0"/>
              <a:t> </a:t>
            </a:r>
            <a:r>
              <a:rPr lang="nl-BE" b="0" dirty="0" err="1" smtClean="0"/>
              <a:t>contrôlée</a:t>
            </a:r>
            <a:r>
              <a:rPr lang="nl-BE" b="0" dirty="0" smtClean="0"/>
              <a:t>)</a:t>
            </a:r>
          </a:p>
          <a:p>
            <a:r>
              <a:rPr lang="nl-BE" b="0" dirty="0" smtClean="0"/>
              <a:t>=&gt; </a:t>
            </a:r>
            <a:r>
              <a:rPr lang="nl-BE" b="0" dirty="0" err="1" smtClean="0"/>
              <a:t>le</a:t>
            </a:r>
            <a:r>
              <a:rPr lang="nl-BE" b="0" dirty="0" smtClean="0"/>
              <a:t> principe des “4 </a:t>
            </a:r>
            <a:r>
              <a:rPr lang="nl-BE" b="0" dirty="0" err="1" smtClean="0"/>
              <a:t>yeux</a:t>
            </a:r>
            <a:r>
              <a:rPr lang="nl-BE" b="0" dirty="0" smtClean="0"/>
              <a:t>” </a:t>
            </a:r>
            <a:r>
              <a:rPr lang="nl-BE" b="0" dirty="0" err="1" smtClean="0"/>
              <a:t>est</a:t>
            </a:r>
            <a:r>
              <a:rPr lang="nl-BE" b="0" dirty="0" smtClean="0"/>
              <a:t> </a:t>
            </a:r>
            <a:r>
              <a:rPr lang="nl-BE" b="0" dirty="0" err="1" smtClean="0"/>
              <a:t>recommandé</a:t>
            </a:r>
            <a:endParaRPr lang="nl-BE" b="0" dirty="0" smtClean="0"/>
          </a:p>
          <a:p>
            <a:r>
              <a:rPr lang="nl-BE" b="0" dirty="0" smtClean="0"/>
              <a:t>=&gt; </a:t>
            </a:r>
            <a:r>
              <a:rPr lang="nl-BE" b="0" dirty="0" err="1" smtClean="0"/>
              <a:t>éviter</a:t>
            </a:r>
            <a:r>
              <a:rPr lang="nl-BE" b="0" dirty="0" smtClean="0"/>
              <a:t> les </a:t>
            </a:r>
            <a:r>
              <a:rPr lang="nl-BE" b="0" dirty="0" err="1" smtClean="0"/>
              <a:t>conflits</a:t>
            </a:r>
            <a:r>
              <a:rPr lang="nl-BE" b="0" dirty="0" smtClean="0"/>
              <a:t> </a:t>
            </a:r>
            <a:r>
              <a:rPr lang="nl-BE" b="0" dirty="0" err="1" smtClean="0"/>
              <a:t>d’intérêt</a:t>
            </a:r>
            <a:endParaRPr lang="nl-BE" b="0" dirty="0" smtClean="0"/>
          </a:p>
          <a:p>
            <a:r>
              <a:rPr lang="nl-BE" b="0" dirty="0" smtClean="0"/>
              <a:t>=&gt; </a:t>
            </a:r>
            <a:r>
              <a:rPr lang="nl-BE" b="0" dirty="0" err="1" smtClean="0"/>
              <a:t>appliquer</a:t>
            </a:r>
            <a:r>
              <a:rPr lang="nl-BE" b="0" dirty="0" smtClean="0"/>
              <a:t> de </a:t>
            </a:r>
            <a:r>
              <a:rPr lang="nl-BE" b="0" dirty="0" err="1" smtClean="0"/>
              <a:t>manière</a:t>
            </a:r>
            <a:r>
              <a:rPr lang="nl-BE" b="0" dirty="0" smtClean="0"/>
              <a:t> correcte la </a:t>
            </a:r>
            <a:r>
              <a:rPr lang="nl-BE" b="0" dirty="0" err="1" smtClean="0"/>
              <a:t>législation</a:t>
            </a:r>
            <a:r>
              <a:rPr lang="nl-BE" b="0" dirty="0" smtClean="0"/>
              <a:t> </a:t>
            </a:r>
            <a:r>
              <a:rPr lang="nl-BE" b="0" dirty="0" err="1" smtClean="0"/>
              <a:t>sur</a:t>
            </a:r>
            <a:r>
              <a:rPr lang="nl-BE" b="0" dirty="0" smtClean="0"/>
              <a:t> les </a:t>
            </a:r>
            <a:r>
              <a:rPr lang="nl-BE" b="0" dirty="0" err="1" smtClean="0"/>
              <a:t>marchés</a:t>
            </a:r>
            <a:r>
              <a:rPr lang="nl-BE" b="0" dirty="0" smtClean="0"/>
              <a:t> </a:t>
            </a:r>
            <a:r>
              <a:rPr lang="nl-BE" b="0" dirty="0" err="1" smtClean="0"/>
              <a:t>publics</a:t>
            </a:r>
            <a:endParaRPr lang="nl-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27</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4061641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buNone/>
            </a:pPr>
            <a:r>
              <a:rPr lang="nl-BE" dirty="0" err="1"/>
              <a:t>Questions</a:t>
            </a:r>
            <a:r>
              <a:rPr lang="nl-BE" dirty="0"/>
              <a:t>? / Vragen</a:t>
            </a:r>
            <a:r>
              <a:rPr lang="nl-BE" dirty="0" smtClean="0"/>
              <a:t>?</a:t>
            </a:r>
            <a:endParaRPr lang="nl-BE" dirty="0"/>
          </a:p>
        </p:txBody>
      </p:sp>
      <p:sp>
        <p:nvSpPr>
          <p:cNvPr id="3" name="Tijdelijke aanduiding voor inhoud 2"/>
          <p:cNvSpPr>
            <a:spLocks noGrp="1"/>
          </p:cNvSpPr>
          <p:nvPr>
            <p:ph idx="1"/>
          </p:nvPr>
        </p:nvSpPr>
        <p:spPr>
          <a:xfrm>
            <a:off x="1043608" y="1706923"/>
            <a:ext cx="6794515" cy="4680520"/>
          </a:xfrm>
        </p:spPr>
        <p:txBody>
          <a:bodyPr/>
          <a:lstStyle/>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a:solidFill>
                  <a:schemeClr val="accent4"/>
                </a:solidFill>
              </a:rPr>
              <a:t>Magdalena Irzycka </a:t>
            </a:r>
            <a:r>
              <a:rPr lang="nl-BE" sz="1800" b="0" dirty="0">
                <a:solidFill>
                  <a:schemeClr val="accent4"/>
                </a:solidFill>
              </a:rPr>
              <a:t>02/500 24 36</a:t>
            </a:r>
          </a:p>
          <a:p>
            <a:pPr marL="0" indent="0">
              <a:lnSpc>
                <a:spcPct val="100000"/>
              </a:lnSpc>
              <a:spcBef>
                <a:spcPts val="0"/>
              </a:spcBef>
              <a:buNone/>
            </a:pPr>
            <a:r>
              <a:rPr lang="nl-BE" sz="1800" b="0" dirty="0">
                <a:solidFill>
                  <a:schemeClr val="accent4"/>
                </a:solidFill>
                <a:hlinkClick r:id="rId3"/>
              </a:rPr>
              <a:t>magdalena.irzycka@ibz.fgov.be</a:t>
            </a:r>
            <a:r>
              <a:rPr lang="nl-BE" sz="1800" b="0" dirty="0">
                <a:solidFill>
                  <a:schemeClr val="accent4"/>
                </a:solidFill>
              </a:rPr>
              <a:t> </a:t>
            </a:r>
          </a:p>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a:solidFill>
                  <a:schemeClr val="accent4"/>
                </a:solidFill>
              </a:rPr>
              <a:t>Annelieke Carlier </a:t>
            </a:r>
            <a:r>
              <a:rPr lang="nl-BE" sz="1800" b="0" dirty="0">
                <a:solidFill>
                  <a:schemeClr val="accent4"/>
                </a:solidFill>
              </a:rPr>
              <a:t>02/500 23 07</a:t>
            </a:r>
          </a:p>
          <a:p>
            <a:pPr marL="0" indent="0">
              <a:lnSpc>
                <a:spcPct val="100000"/>
              </a:lnSpc>
              <a:spcBef>
                <a:spcPts val="0"/>
              </a:spcBef>
              <a:buNone/>
            </a:pPr>
            <a:r>
              <a:rPr lang="nl-BE" sz="1800" b="0" dirty="0">
                <a:solidFill>
                  <a:schemeClr val="accent4"/>
                </a:solidFill>
                <a:hlinkClick r:id="rId4"/>
              </a:rPr>
              <a:t>annelieke.carlier@ibz.fgov.be</a:t>
            </a:r>
            <a:r>
              <a:rPr lang="nl-BE" sz="1800" b="0" dirty="0">
                <a:solidFill>
                  <a:schemeClr val="accent4"/>
                </a:solidFill>
              </a:rPr>
              <a:t> </a:t>
            </a:r>
          </a:p>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err="1">
                <a:solidFill>
                  <a:schemeClr val="accent4"/>
                </a:solidFill>
              </a:rPr>
              <a:t>Cellule</a:t>
            </a:r>
            <a:r>
              <a:rPr lang="nl-BE" sz="2000" b="0" dirty="0">
                <a:solidFill>
                  <a:schemeClr val="accent4"/>
                </a:solidFill>
              </a:rPr>
              <a:t> Fonds </a:t>
            </a:r>
            <a:r>
              <a:rPr lang="nl-BE" sz="2000" b="0" dirty="0" err="1">
                <a:solidFill>
                  <a:schemeClr val="accent4"/>
                </a:solidFill>
              </a:rPr>
              <a:t>européens</a:t>
            </a:r>
            <a:r>
              <a:rPr lang="nl-BE" sz="2000" b="0" dirty="0">
                <a:solidFill>
                  <a:schemeClr val="accent4"/>
                </a:solidFill>
              </a:rPr>
              <a:t>/Cel Europese fondsen</a:t>
            </a:r>
          </a:p>
          <a:p>
            <a:pPr marL="0" indent="0">
              <a:lnSpc>
                <a:spcPct val="100000"/>
              </a:lnSpc>
              <a:spcBef>
                <a:spcPts val="0"/>
              </a:spcBef>
              <a:buNone/>
            </a:pPr>
            <a:r>
              <a:rPr lang="nl-BE" sz="1800" b="0" dirty="0">
                <a:solidFill>
                  <a:schemeClr val="accent4"/>
                </a:solidFill>
                <a:hlinkClick r:id="rId5"/>
              </a:rPr>
              <a:t>amif.isf@ibz.eu</a:t>
            </a:r>
            <a:r>
              <a:rPr lang="nl-BE" sz="1800" b="0" dirty="0">
                <a:solidFill>
                  <a:schemeClr val="accent4"/>
                </a:solidFill>
              </a:rPr>
              <a:t> </a:t>
            </a:r>
          </a:p>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a:solidFill>
                  <a:schemeClr val="accent4"/>
                </a:solidFill>
              </a:rPr>
              <a:t>website </a:t>
            </a:r>
          </a:p>
          <a:p>
            <a:pPr marL="0" indent="0">
              <a:lnSpc>
                <a:spcPct val="100000"/>
              </a:lnSpc>
              <a:spcBef>
                <a:spcPts val="0"/>
              </a:spcBef>
              <a:buNone/>
            </a:pPr>
            <a:r>
              <a:rPr lang="nl-BE" sz="1800" b="0" dirty="0">
                <a:hlinkClick r:id="rId6"/>
              </a:rPr>
              <a:t>https://amif-isf.be/fr</a:t>
            </a:r>
            <a:endParaRPr lang="nl-BE" sz="1800" b="0" dirty="0"/>
          </a:p>
          <a:p>
            <a:pPr marL="0" indent="0">
              <a:lnSpc>
                <a:spcPct val="100000"/>
              </a:lnSpc>
              <a:spcBef>
                <a:spcPts val="0"/>
              </a:spcBef>
              <a:buNone/>
            </a:pPr>
            <a:r>
              <a:rPr lang="nl-BE" sz="1800" b="0" dirty="0">
                <a:hlinkClick r:id="rId7"/>
              </a:rPr>
              <a:t>https://amif-isf.be/nl</a:t>
            </a:r>
            <a:endParaRPr lang="nl-BE" sz="1800" b="0" dirty="0"/>
          </a:p>
          <a:p>
            <a:pPr marL="0" indent="0">
              <a:lnSpc>
                <a:spcPct val="100000"/>
              </a:lnSpc>
              <a:spcBef>
                <a:spcPts val="0"/>
              </a:spcBef>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28</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742135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ctr"/>
            <a:r>
              <a:rPr lang="nl-BE" sz="6000" dirty="0" smtClean="0"/>
              <a:t>CADRE</a:t>
            </a:r>
            <a:endParaRPr lang="fr-BE" sz="6000" dirty="0"/>
          </a:p>
        </p:txBody>
      </p:sp>
      <p:sp>
        <p:nvSpPr>
          <p:cNvPr id="4" name="Tijdelijke aanduiding voor datum 3"/>
          <p:cNvSpPr>
            <a:spLocks noGrp="1"/>
          </p:cNvSpPr>
          <p:nvPr>
            <p:ph type="dt" sz="half" idx="10"/>
          </p:nvPr>
        </p:nvSpPr>
        <p:spPr/>
        <p:txBody>
          <a:bodyPr/>
          <a:lstStyle/>
          <a:p>
            <a:pPr>
              <a:defRPr/>
            </a:pPr>
            <a:fld id="{BE493C2F-A104-49F6-926F-29B925B9B0A1}" type="datetime1">
              <a:rPr lang="nl-BE" altLang="nl-BE" smtClean="0"/>
              <a:t>18/05/2018</a:t>
            </a:fld>
            <a:endParaRPr lang="fr-BE" altLang="nl-BE"/>
          </a:p>
        </p:txBody>
      </p:sp>
      <p:sp>
        <p:nvSpPr>
          <p:cNvPr id="5" name="Tijdelijke aanduiding voor dianummer 4"/>
          <p:cNvSpPr>
            <a:spLocks noGrp="1"/>
          </p:cNvSpPr>
          <p:nvPr>
            <p:ph type="sldNum" sz="quarter" idx="4294967295"/>
          </p:nvPr>
        </p:nvSpPr>
        <p:spPr>
          <a:xfrm>
            <a:off x="8382000" y="6530975"/>
            <a:ext cx="762000" cy="234950"/>
          </a:xfrm>
        </p:spPr>
        <p:txBody>
          <a:bodyPr/>
          <a:lstStyle/>
          <a:p>
            <a:pPr>
              <a:defRPr/>
            </a:pPr>
            <a:fld id="{85C6E6F3-F23C-4208-945D-9459BCB25F44}" type="slidenum">
              <a:rPr lang="nl-NL" altLang="nl-BE" smtClean="0"/>
              <a:pPr>
                <a:defRPr/>
              </a:pPr>
              <a:t>3</a:t>
            </a:fld>
            <a:endParaRPr lang="nl-NL" altLang="nl-BE"/>
          </a:p>
        </p:txBody>
      </p:sp>
      <p:grpSp>
        <p:nvGrpSpPr>
          <p:cNvPr id="7" name="Groep 9"/>
          <p:cNvGrpSpPr/>
          <p:nvPr/>
        </p:nvGrpSpPr>
        <p:grpSpPr>
          <a:xfrm>
            <a:off x="4043363" y="6035018"/>
            <a:ext cx="3523803" cy="704850"/>
            <a:chOff x="4043363" y="6035018"/>
            <a:chExt cx="3523803" cy="704850"/>
          </a:xfrm>
        </p:grpSpPr>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193421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Cadre</a:t>
            </a:r>
            <a:r>
              <a:rPr lang="nl-BE" dirty="0" smtClean="0"/>
              <a:t> </a:t>
            </a:r>
            <a:r>
              <a:rPr lang="nl-BE" dirty="0" err="1" smtClean="0"/>
              <a:t>général</a:t>
            </a:r>
            <a:r>
              <a:rPr lang="nl-BE" dirty="0" smtClean="0"/>
              <a:t> de </a:t>
            </a:r>
            <a:r>
              <a:rPr lang="nl-BE" dirty="0" err="1" smtClean="0"/>
              <a:t>l’instance</a:t>
            </a:r>
            <a:r>
              <a:rPr lang="nl-BE" dirty="0" smtClean="0"/>
              <a:t> de </a:t>
            </a:r>
            <a:r>
              <a:rPr lang="nl-BE" dirty="0" err="1" smtClean="0"/>
              <a:t>gestion</a:t>
            </a:r>
            <a:endParaRPr lang="nl-BE" dirty="0"/>
          </a:p>
        </p:txBody>
      </p:sp>
      <p:sp>
        <p:nvSpPr>
          <p:cNvPr id="3" name="Tijdelijke aanduiding voor inhoud 2"/>
          <p:cNvSpPr>
            <a:spLocks noGrp="1"/>
          </p:cNvSpPr>
          <p:nvPr>
            <p:ph idx="1"/>
          </p:nvPr>
        </p:nvSpPr>
        <p:spPr>
          <a:xfrm>
            <a:off x="1017844" y="1700808"/>
            <a:ext cx="6794515" cy="4680520"/>
          </a:xfrm>
        </p:spPr>
        <p:txBody>
          <a:bodyPr/>
          <a:lstStyle/>
          <a:p>
            <a:endParaRPr lang="nl-BE" dirty="0">
              <a:solidFill>
                <a:schemeClr val="accent4"/>
              </a:solidFill>
            </a:endParaRPr>
          </a:p>
          <a:p>
            <a:r>
              <a:rPr lang="nl-BE" dirty="0" smtClean="0">
                <a:solidFill>
                  <a:schemeClr val="accent4"/>
                </a:solidFill>
              </a:rPr>
              <a:t>Autorité </a:t>
            </a:r>
            <a:r>
              <a:rPr lang="nl-BE" dirty="0" err="1" smtClean="0">
                <a:solidFill>
                  <a:schemeClr val="accent4"/>
                </a:solidFill>
              </a:rPr>
              <a:t>responsable</a:t>
            </a:r>
            <a:r>
              <a:rPr lang="nl-BE" dirty="0" smtClean="0">
                <a:solidFill>
                  <a:schemeClr val="accent4"/>
                </a:solidFill>
              </a:rPr>
              <a:t> (AR) : </a:t>
            </a:r>
          </a:p>
          <a:p>
            <a:r>
              <a:rPr lang="nl-BE" dirty="0" smtClean="0">
                <a:solidFill>
                  <a:schemeClr val="accent4"/>
                </a:solidFill>
              </a:rPr>
              <a:t>SPF Intérieur, </a:t>
            </a:r>
            <a:r>
              <a:rPr lang="nl-BE" dirty="0" err="1" smtClean="0">
                <a:solidFill>
                  <a:schemeClr val="accent4"/>
                </a:solidFill>
              </a:rPr>
              <a:t>Cellule</a:t>
            </a:r>
            <a:r>
              <a:rPr lang="nl-BE" dirty="0" smtClean="0">
                <a:solidFill>
                  <a:schemeClr val="accent4"/>
                </a:solidFill>
              </a:rPr>
              <a:t> Fonds </a:t>
            </a:r>
            <a:r>
              <a:rPr lang="nl-BE" dirty="0" err="1" smtClean="0">
                <a:solidFill>
                  <a:schemeClr val="accent4"/>
                </a:solidFill>
              </a:rPr>
              <a:t>européens</a:t>
            </a:r>
            <a:endParaRPr lang="nl-BE" dirty="0" smtClean="0">
              <a:solidFill>
                <a:schemeClr val="accent4"/>
              </a:solidFill>
            </a:endParaRPr>
          </a:p>
          <a:p>
            <a:pPr lvl="1"/>
            <a:r>
              <a:rPr lang="nl-BE" dirty="0" smtClean="0">
                <a:solidFill>
                  <a:schemeClr val="accent4"/>
                </a:solidFill>
              </a:rPr>
              <a:t>&gt; En charge des </a:t>
            </a:r>
            <a:r>
              <a:rPr lang="nl-BE" dirty="0" err="1" smtClean="0">
                <a:solidFill>
                  <a:schemeClr val="accent4"/>
                </a:solidFill>
              </a:rPr>
              <a:t>contrôles</a:t>
            </a:r>
            <a:r>
              <a:rPr lang="nl-BE" dirty="0" smtClean="0">
                <a:solidFill>
                  <a:schemeClr val="accent4"/>
                </a:solidFill>
              </a:rPr>
              <a:t>, de </a:t>
            </a:r>
            <a:r>
              <a:rPr lang="nl-BE" dirty="0" err="1" smtClean="0">
                <a:solidFill>
                  <a:schemeClr val="accent4"/>
                </a:solidFill>
              </a:rPr>
              <a:t>l’accompagnement</a:t>
            </a:r>
            <a:r>
              <a:rPr lang="nl-BE" dirty="0" smtClean="0">
                <a:solidFill>
                  <a:schemeClr val="accent4"/>
                </a:solidFill>
              </a:rPr>
              <a:t>, du rapportage, ….</a:t>
            </a:r>
          </a:p>
          <a:p>
            <a:endParaRPr lang="nl-BE" dirty="0">
              <a:solidFill>
                <a:schemeClr val="accent4"/>
              </a:solidFill>
            </a:endParaRPr>
          </a:p>
          <a:p>
            <a:r>
              <a:rPr lang="nl-BE" dirty="0" smtClean="0">
                <a:solidFill>
                  <a:schemeClr val="accent4"/>
                </a:solidFill>
              </a:rPr>
              <a:t>Comité de pilotage (au niveau du cabinet) </a:t>
            </a:r>
          </a:p>
          <a:p>
            <a:pPr lvl="1"/>
            <a:r>
              <a:rPr lang="nl-BE" dirty="0" smtClean="0">
                <a:solidFill>
                  <a:schemeClr val="accent4"/>
                </a:solidFill>
              </a:rPr>
              <a:t>&gt; En charge de la </a:t>
            </a:r>
            <a:r>
              <a:rPr lang="nl-BE" dirty="0" err="1" smtClean="0">
                <a:solidFill>
                  <a:schemeClr val="accent4"/>
                </a:solidFill>
              </a:rPr>
              <a:t>sélection</a:t>
            </a:r>
            <a:r>
              <a:rPr lang="nl-BE" dirty="0" smtClean="0">
                <a:solidFill>
                  <a:schemeClr val="accent4"/>
                </a:solidFill>
              </a:rPr>
              <a:t> des </a:t>
            </a:r>
            <a:r>
              <a:rPr lang="nl-BE" dirty="0" err="1" smtClean="0">
                <a:solidFill>
                  <a:schemeClr val="accent4"/>
                </a:solidFill>
              </a:rPr>
              <a:t>projets</a:t>
            </a:r>
            <a:endParaRPr lang="nl-BE" dirty="0">
              <a:solidFill>
                <a:schemeClr val="accent4"/>
              </a:solidFill>
            </a:endParaRPr>
          </a:p>
          <a:p>
            <a:pPr marL="0" indent="0">
              <a:buNone/>
            </a:pPr>
            <a:endParaRPr lang="nl-BE" dirty="0">
              <a:solidFill>
                <a:schemeClr val="accent4"/>
              </a:solidFill>
            </a:endParaRPr>
          </a:p>
          <a:p>
            <a:endParaRPr lang="nl-BE" dirty="0" smtClean="0">
              <a:solidFill>
                <a:schemeClr val="accent4"/>
              </a:solidFill>
            </a:endParaRPr>
          </a:p>
          <a:p>
            <a:pPr marL="0" indent="0">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4</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78825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Arrêté</a:t>
            </a:r>
            <a:r>
              <a:rPr lang="nl-BE" dirty="0" smtClean="0"/>
              <a:t> ministériel (AM)</a:t>
            </a:r>
            <a:endParaRPr lang="nl-BE" dirty="0"/>
          </a:p>
        </p:txBody>
      </p:sp>
      <p:sp>
        <p:nvSpPr>
          <p:cNvPr id="3" name="Tijdelijke aanduiding voor inhoud 2"/>
          <p:cNvSpPr>
            <a:spLocks noGrp="1"/>
          </p:cNvSpPr>
          <p:nvPr>
            <p:ph idx="1"/>
          </p:nvPr>
        </p:nvSpPr>
        <p:spPr>
          <a:xfrm>
            <a:off x="1017844" y="1700808"/>
            <a:ext cx="7298572" cy="4680520"/>
          </a:xfrm>
        </p:spPr>
        <p:txBody>
          <a:bodyPr/>
          <a:lstStyle/>
          <a:p>
            <a:r>
              <a:rPr lang="nl-BE" sz="1600" b="0" dirty="0" smtClean="0"/>
              <a:t>Pour </a:t>
            </a:r>
            <a:r>
              <a:rPr lang="nl-BE" sz="1600" b="0" dirty="0" err="1" smtClean="0"/>
              <a:t>chaque</a:t>
            </a:r>
            <a:r>
              <a:rPr lang="nl-BE" sz="1600" b="0" dirty="0" smtClean="0"/>
              <a:t> </a:t>
            </a:r>
            <a:r>
              <a:rPr lang="nl-BE" sz="1600" b="0" dirty="0" err="1" smtClean="0"/>
              <a:t>projet</a:t>
            </a:r>
            <a:r>
              <a:rPr lang="nl-BE" sz="1600" b="0" dirty="0" smtClean="0"/>
              <a:t> </a:t>
            </a:r>
            <a:r>
              <a:rPr lang="nl-BE" sz="1600" b="0" dirty="0" err="1" smtClean="0"/>
              <a:t>sélectionné</a:t>
            </a:r>
            <a:r>
              <a:rPr lang="nl-BE" sz="1600" b="0" dirty="0" smtClean="0"/>
              <a:t> =&gt; </a:t>
            </a:r>
            <a:r>
              <a:rPr lang="nl-BE" sz="1600" b="0" dirty="0" err="1" smtClean="0"/>
              <a:t>Arrêté</a:t>
            </a:r>
            <a:r>
              <a:rPr lang="nl-BE" sz="1600" b="0" dirty="0" smtClean="0"/>
              <a:t> ministériel</a:t>
            </a:r>
          </a:p>
          <a:p>
            <a:r>
              <a:rPr lang="nl-BE" sz="1600" b="0" dirty="0" err="1" smtClean="0"/>
              <a:t>Ses</a:t>
            </a:r>
            <a:r>
              <a:rPr lang="nl-BE" sz="1600" b="0" dirty="0" smtClean="0"/>
              <a:t> </a:t>
            </a:r>
            <a:r>
              <a:rPr lang="nl-BE" sz="1600" b="0" dirty="0" err="1" smtClean="0"/>
              <a:t>éléments</a:t>
            </a:r>
            <a:r>
              <a:rPr lang="nl-BE" sz="1600" b="0" dirty="0" smtClean="0"/>
              <a:t> </a:t>
            </a:r>
            <a:r>
              <a:rPr lang="nl-BE" sz="1600" b="0" dirty="0" err="1" smtClean="0"/>
              <a:t>sont</a:t>
            </a:r>
            <a:r>
              <a:rPr lang="nl-BE" sz="1600" b="0" dirty="0" smtClean="0"/>
              <a:t> </a:t>
            </a:r>
            <a:r>
              <a:rPr lang="nl-BE" sz="1600" dirty="0" err="1" smtClean="0"/>
              <a:t>contraignants</a:t>
            </a:r>
            <a:r>
              <a:rPr lang="nl-BE" sz="1600" b="0" dirty="0" smtClean="0"/>
              <a:t> et </a:t>
            </a:r>
            <a:r>
              <a:rPr lang="nl-BE" sz="1600" b="0" dirty="0" err="1" smtClean="0"/>
              <a:t>tout</a:t>
            </a:r>
            <a:r>
              <a:rPr lang="nl-BE" sz="1600" b="0" dirty="0" smtClean="0"/>
              <a:t> </a:t>
            </a:r>
            <a:r>
              <a:rPr lang="nl-BE" sz="1600" b="0" dirty="0" err="1" smtClean="0"/>
              <a:t>doit</a:t>
            </a:r>
            <a:r>
              <a:rPr lang="nl-BE" sz="1600" b="0" dirty="0" smtClean="0"/>
              <a:t> </a:t>
            </a:r>
            <a:r>
              <a:rPr lang="nl-BE" sz="1600" b="0" dirty="0" err="1" smtClean="0"/>
              <a:t>être</a:t>
            </a:r>
            <a:r>
              <a:rPr lang="nl-BE" sz="1600" b="0" dirty="0" smtClean="0"/>
              <a:t> basé </a:t>
            </a:r>
            <a:r>
              <a:rPr lang="nl-BE" sz="1600" b="0" dirty="0" err="1" smtClean="0"/>
              <a:t>sur</a:t>
            </a:r>
            <a:r>
              <a:rPr lang="nl-BE" sz="1600" b="0" dirty="0" smtClean="0"/>
              <a:t> lui!</a:t>
            </a:r>
          </a:p>
          <a:p>
            <a:r>
              <a:rPr lang="nl-BE" sz="1600" dirty="0" smtClean="0"/>
              <a:t>LISEZ-LE ATTENTIVEMENT !!!</a:t>
            </a:r>
          </a:p>
          <a:p>
            <a:endParaRPr lang="nl-BE" sz="1400" dirty="0"/>
          </a:p>
          <a:p>
            <a:endParaRPr lang="nl-BE" sz="1400" dirty="0"/>
          </a:p>
          <a:p>
            <a:r>
              <a:rPr lang="nl-BE" sz="800" dirty="0"/>
              <a:t> </a:t>
            </a:r>
            <a:endParaRPr lang="fr-BE" sz="800" dirty="0"/>
          </a:p>
          <a:p>
            <a:r>
              <a:rPr lang="nl-BE" sz="800" dirty="0"/>
              <a:t> </a:t>
            </a:r>
            <a:endParaRPr lang="fr-BE" sz="80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5</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graphicFrame>
        <p:nvGraphicFramePr>
          <p:cNvPr id="11" name="Diagram 10"/>
          <p:cNvGraphicFramePr/>
          <p:nvPr>
            <p:extLst>
              <p:ext uri="{D42A27DB-BD31-4B8C-83A1-F6EECF244321}">
                <p14:modId xmlns:p14="http://schemas.microsoft.com/office/powerpoint/2010/main" val="2410927715"/>
              </p:ext>
            </p:extLst>
          </p:nvPr>
        </p:nvGraphicFramePr>
        <p:xfrm>
          <a:off x="791580" y="2636912"/>
          <a:ext cx="7560840" cy="31841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42566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3</a:t>
            </a:r>
            <a:r>
              <a:rPr lang="nl-BE" dirty="0" smtClean="0"/>
              <a:t>: </a:t>
            </a:r>
            <a:r>
              <a:rPr lang="nl-BE" dirty="0" err="1" smtClean="0"/>
              <a:t>Cadre</a:t>
            </a:r>
            <a:r>
              <a:rPr lang="nl-BE" dirty="0" smtClean="0"/>
              <a:t> du </a:t>
            </a:r>
            <a:r>
              <a:rPr lang="nl-BE" dirty="0" err="1" smtClean="0"/>
              <a:t>projet</a:t>
            </a:r>
            <a:r>
              <a:rPr lang="nl-BE" dirty="0" smtClean="0"/>
              <a:t> et </a:t>
            </a:r>
            <a:r>
              <a:rPr lang="nl-BE" dirty="0" err="1" smtClean="0"/>
              <a:t>exécution</a:t>
            </a:r>
            <a:r>
              <a:rPr lang="nl-BE" dirty="0" smtClean="0"/>
              <a:t> (AM)</a:t>
            </a:r>
            <a:endParaRPr lang="nl-BE" dirty="0"/>
          </a:p>
        </p:txBody>
      </p:sp>
      <p:sp>
        <p:nvSpPr>
          <p:cNvPr id="3" name="Tijdelijke aanduiding voor inhoud 2"/>
          <p:cNvSpPr>
            <a:spLocks noGrp="1"/>
          </p:cNvSpPr>
          <p:nvPr>
            <p:ph idx="1"/>
          </p:nvPr>
        </p:nvSpPr>
        <p:spPr>
          <a:xfrm>
            <a:off x="755576" y="1700808"/>
            <a:ext cx="7632848" cy="4680520"/>
          </a:xfrm>
        </p:spPr>
        <p:txBody>
          <a:bodyPr/>
          <a:lstStyle/>
          <a:p>
            <a:endParaRPr lang="nl-BE" sz="1400" dirty="0" smtClean="0"/>
          </a:p>
          <a:p>
            <a:endParaRPr lang="nl-BE" sz="1400" dirty="0"/>
          </a:p>
          <a:p>
            <a:endParaRPr lang="nl-BE" sz="1400" dirty="0" smtClean="0"/>
          </a:p>
          <a:p>
            <a:endParaRPr lang="nl-BE" sz="1400" dirty="0"/>
          </a:p>
          <a:p>
            <a:r>
              <a:rPr lang="nl-BE" sz="800" dirty="0"/>
              <a:t> </a:t>
            </a:r>
            <a:endParaRPr lang="fr-BE" sz="800" dirty="0"/>
          </a:p>
          <a:p>
            <a:r>
              <a:rPr lang="nl-BE" sz="800" dirty="0"/>
              <a:t> </a:t>
            </a:r>
            <a:endParaRPr lang="fr-BE" sz="80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6</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graphicFrame>
        <p:nvGraphicFramePr>
          <p:cNvPr id="5" name="Diagram 4"/>
          <p:cNvGraphicFramePr/>
          <p:nvPr>
            <p:extLst>
              <p:ext uri="{D42A27DB-BD31-4B8C-83A1-F6EECF244321}">
                <p14:modId xmlns:p14="http://schemas.microsoft.com/office/powerpoint/2010/main" val="1675733501"/>
              </p:ext>
            </p:extLst>
          </p:nvPr>
        </p:nvGraphicFramePr>
        <p:xfrm>
          <a:off x="755576" y="1471610"/>
          <a:ext cx="7632848" cy="4563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67475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Modifications</a:t>
            </a:r>
            <a:endParaRPr lang="nl-BE" u="sng" dirty="0"/>
          </a:p>
        </p:txBody>
      </p:sp>
      <p:sp>
        <p:nvSpPr>
          <p:cNvPr id="3" name="Tijdelijke aanduiding voor inhoud 2"/>
          <p:cNvSpPr>
            <a:spLocks noGrp="1"/>
          </p:cNvSpPr>
          <p:nvPr>
            <p:ph idx="1"/>
          </p:nvPr>
        </p:nvSpPr>
        <p:spPr>
          <a:xfrm>
            <a:off x="1174742" y="1556792"/>
            <a:ext cx="6794515" cy="4680520"/>
          </a:xfrm>
        </p:spPr>
        <p:txBody>
          <a:bodyPr/>
          <a:lstStyle/>
          <a:p>
            <a:pPr>
              <a:lnSpc>
                <a:spcPct val="150000"/>
              </a:lnSpc>
            </a:pPr>
            <a:r>
              <a:rPr lang="nl-BE" sz="1200" b="0" dirty="0" smtClean="0"/>
              <a:t>Le </a:t>
            </a:r>
            <a:r>
              <a:rPr lang="nl-BE" sz="1200" b="0" dirty="0" err="1" smtClean="0"/>
              <a:t>projet</a:t>
            </a:r>
            <a:r>
              <a:rPr lang="nl-BE" sz="1200" b="0" dirty="0" smtClean="0"/>
              <a:t> </a:t>
            </a:r>
            <a:r>
              <a:rPr lang="nl-BE" sz="1200" b="0" dirty="0" err="1" smtClean="0"/>
              <a:t>doit</a:t>
            </a:r>
            <a:r>
              <a:rPr lang="nl-BE" sz="1200" b="0" dirty="0" smtClean="0"/>
              <a:t> </a:t>
            </a:r>
            <a:r>
              <a:rPr lang="nl-BE" sz="1200" b="0" dirty="0" err="1" smtClean="0"/>
              <a:t>être</a:t>
            </a:r>
            <a:r>
              <a:rPr lang="nl-BE" sz="1200" b="0" dirty="0" smtClean="0"/>
              <a:t> </a:t>
            </a:r>
            <a:r>
              <a:rPr lang="nl-BE" sz="1200" dirty="0" err="1" smtClean="0"/>
              <a:t>exécuté</a:t>
            </a:r>
            <a:r>
              <a:rPr lang="nl-BE" sz="1200" dirty="0" smtClean="0"/>
              <a:t> </a:t>
            </a:r>
            <a:r>
              <a:rPr lang="nl-BE" sz="1200" dirty="0" err="1" smtClean="0"/>
              <a:t>exactement</a:t>
            </a:r>
            <a:r>
              <a:rPr lang="nl-BE" sz="1200" dirty="0" smtClean="0"/>
              <a:t> comme </a:t>
            </a:r>
            <a:r>
              <a:rPr lang="nl-BE" sz="1200" dirty="0" err="1" smtClean="0"/>
              <a:t>décrit</a:t>
            </a:r>
            <a:r>
              <a:rPr lang="nl-BE" sz="1200" dirty="0" smtClean="0"/>
              <a:t> </a:t>
            </a:r>
            <a:r>
              <a:rPr lang="nl-BE" sz="1200" b="0" dirty="0" smtClean="0"/>
              <a:t>dans la fiche de </a:t>
            </a:r>
            <a:r>
              <a:rPr lang="nl-BE" sz="1200" b="0" dirty="0" err="1" smtClean="0"/>
              <a:t>projet</a:t>
            </a:r>
            <a:r>
              <a:rPr lang="nl-BE" sz="1200" b="0" dirty="0" smtClean="0"/>
              <a:t> et dans la fiche </a:t>
            </a:r>
            <a:r>
              <a:rPr lang="nl-BE" sz="1200" b="0" dirty="0" err="1" smtClean="0"/>
              <a:t>budgétaire</a:t>
            </a:r>
            <a:r>
              <a:rPr lang="nl-BE" sz="1200" b="0" dirty="0" smtClean="0"/>
              <a:t> (</a:t>
            </a:r>
            <a:r>
              <a:rPr lang="nl-BE" sz="1200" b="0" dirty="0" err="1" smtClean="0"/>
              <a:t>groupe</a:t>
            </a:r>
            <a:r>
              <a:rPr lang="nl-BE" sz="1200" b="0" dirty="0" smtClean="0"/>
              <a:t> </a:t>
            </a:r>
            <a:r>
              <a:rPr lang="nl-BE" sz="1200" b="0" dirty="0" err="1" smtClean="0"/>
              <a:t>cible</a:t>
            </a:r>
            <a:r>
              <a:rPr lang="nl-BE" sz="1200" b="0" dirty="0" smtClean="0"/>
              <a:t>, </a:t>
            </a:r>
            <a:r>
              <a:rPr lang="nl-BE" sz="1200" b="0" dirty="0" err="1" smtClean="0"/>
              <a:t>activités</a:t>
            </a:r>
            <a:r>
              <a:rPr lang="nl-BE" sz="1200" b="0" dirty="0" smtClean="0"/>
              <a:t>, </a:t>
            </a:r>
            <a:r>
              <a:rPr lang="nl-BE" sz="1200" b="0" dirty="0" err="1" smtClean="0"/>
              <a:t>division</a:t>
            </a:r>
            <a:r>
              <a:rPr lang="nl-BE" sz="1200" b="0" dirty="0" smtClean="0"/>
              <a:t> du budget, …).</a:t>
            </a:r>
          </a:p>
          <a:p>
            <a:pPr>
              <a:lnSpc>
                <a:spcPct val="150000"/>
              </a:lnSpc>
            </a:pPr>
            <a:endParaRPr lang="nl-BE" sz="1200" b="0" dirty="0" smtClean="0"/>
          </a:p>
          <a:p>
            <a:pPr>
              <a:lnSpc>
                <a:spcPct val="150000"/>
              </a:lnSpc>
            </a:pPr>
            <a:r>
              <a:rPr lang="nl-BE" sz="1200" b="0" dirty="0" err="1" smtClean="0"/>
              <a:t>Chaque</a:t>
            </a:r>
            <a:r>
              <a:rPr lang="nl-BE" sz="1200" b="0" dirty="0" smtClean="0"/>
              <a:t> aspect (</a:t>
            </a:r>
            <a:r>
              <a:rPr lang="nl-BE" sz="1200" b="0" dirty="0" err="1" smtClean="0"/>
              <a:t>contenu</a:t>
            </a:r>
            <a:r>
              <a:rPr lang="nl-BE" sz="1200" b="0" dirty="0" smtClean="0"/>
              <a:t>, financier) de </a:t>
            </a:r>
            <a:r>
              <a:rPr lang="nl-BE" sz="1200" b="0" dirty="0" err="1" smtClean="0"/>
              <a:t>l’exécution</a:t>
            </a:r>
            <a:r>
              <a:rPr lang="nl-BE" sz="1200" b="0" dirty="0" smtClean="0"/>
              <a:t> </a:t>
            </a:r>
            <a:r>
              <a:rPr lang="nl-BE" sz="1200" b="0" dirty="0" err="1" smtClean="0"/>
              <a:t>d’un</a:t>
            </a:r>
            <a:r>
              <a:rPr lang="nl-BE" sz="1200" b="0" dirty="0" smtClean="0"/>
              <a:t> </a:t>
            </a:r>
            <a:r>
              <a:rPr lang="nl-BE" sz="1200" b="0" dirty="0" err="1" smtClean="0"/>
              <a:t>projet</a:t>
            </a:r>
            <a:r>
              <a:rPr lang="nl-BE" sz="1200" b="0" dirty="0" smtClean="0"/>
              <a:t> </a:t>
            </a:r>
            <a:r>
              <a:rPr lang="nl-BE" sz="1200" b="0" dirty="0" err="1" smtClean="0"/>
              <a:t>qui</a:t>
            </a:r>
            <a:r>
              <a:rPr lang="nl-BE" sz="1200" b="0" dirty="0" smtClean="0"/>
              <a:t> </a:t>
            </a:r>
            <a:r>
              <a:rPr lang="nl-BE" sz="1200" u="sng" dirty="0" err="1" smtClean="0"/>
              <a:t>s’écarte</a:t>
            </a:r>
            <a:r>
              <a:rPr lang="nl-BE" sz="1200" b="0" dirty="0" smtClean="0"/>
              <a:t> de </a:t>
            </a:r>
            <a:r>
              <a:rPr lang="nl-BE" sz="1200" b="0" dirty="0" err="1" smtClean="0"/>
              <a:t>ce</a:t>
            </a:r>
            <a:r>
              <a:rPr lang="nl-BE" sz="1200" b="0" dirty="0" smtClean="0"/>
              <a:t> </a:t>
            </a:r>
            <a:r>
              <a:rPr lang="nl-BE" sz="1200" b="0" dirty="0" err="1" smtClean="0"/>
              <a:t>qui</a:t>
            </a:r>
            <a:r>
              <a:rPr lang="nl-BE" sz="1200" b="0" dirty="0" smtClean="0"/>
              <a:t> </a:t>
            </a:r>
            <a:r>
              <a:rPr lang="nl-BE" sz="1200" b="0" dirty="0" err="1" smtClean="0"/>
              <a:t>est</a:t>
            </a:r>
            <a:r>
              <a:rPr lang="nl-BE" sz="1200" b="0" dirty="0" smtClean="0"/>
              <a:t> </a:t>
            </a:r>
            <a:r>
              <a:rPr lang="nl-BE" sz="1200" b="0" dirty="0" err="1" smtClean="0"/>
              <a:t>mentionné</a:t>
            </a:r>
            <a:r>
              <a:rPr lang="nl-BE" sz="1200" b="0" dirty="0" smtClean="0"/>
              <a:t> dans </a:t>
            </a:r>
            <a:r>
              <a:rPr lang="nl-BE" sz="1200" b="0" dirty="0" err="1" smtClean="0"/>
              <a:t>votre</a:t>
            </a:r>
            <a:r>
              <a:rPr lang="nl-BE" sz="1200" b="0" dirty="0" smtClean="0"/>
              <a:t> fiche de </a:t>
            </a:r>
            <a:r>
              <a:rPr lang="nl-BE" sz="1200" b="0" dirty="0" err="1" smtClean="0"/>
              <a:t>projet</a:t>
            </a:r>
            <a:r>
              <a:rPr lang="nl-BE" sz="1200" b="0" dirty="0" smtClean="0"/>
              <a:t> </a:t>
            </a:r>
            <a:r>
              <a:rPr lang="nl-BE" sz="1200" b="0" dirty="0" err="1" smtClean="0"/>
              <a:t>ou</a:t>
            </a:r>
            <a:r>
              <a:rPr lang="nl-BE" sz="1200" b="0" dirty="0" smtClean="0"/>
              <a:t> dans la fiche </a:t>
            </a:r>
            <a:r>
              <a:rPr lang="nl-BE" sz="1200" b="0" dirty="0" err="1" smtClean="0"/>
              <a:t>budgétaire</a:t>
            </a:r>
            <a:r>
              <a:rPr lang="nl-BE" sz="1200" b="0" dirty="0" smtClean="0"/>
              <a:t> </a:t>
            </a:r>
            <a:r>
              <a:rPr lang="nl-BE" sz="1200" b="0" dirty="0" err="1" smtClean="0"/>
              <a:t>constitue</a:t>
            </a:r>
            <a:r>
              <a:rPr lang="nl-BE" sz="1200" b="0" dirty="0" smtClean="0"/>
              <a:t> </a:t>
            </a:r>
            <a:r>
              <a:rPr lang="nl-BE" sz="1200" b="0" dirty="0" err="1" smtClean="0"/>
              <a:t>une</a:t>
            </a:r>
            <a:r>
              <a:rPr lang="nl-BE" sz="1200" b="0" dirty="0" smtClean="0"/>
              <a:t> </a:t>
            </a:r>
            <a:r>
              <a:rPr lang="nl-BE" sz="1200" dirty="0" err="1" smtClean="0"/>
              <a:t>modification</a:t>
            </a:r>
            <a:r>
              <a:rPr lang="nl-BE" sz="1200" b="0" dirty="0" smtClean="0"/>
              <a:t>.</a:t>
            </a:r>
          </a:p>
          <a:p>
            <a:pPr>
              <a:lnSpc>
                <a:spcPct val="150000"/>
              </a:lnSpc>
            </a:pPr>
            <a:endParaRPr lang="nl-BE" sz="1200" b="0" dirty="0" smtClean="0"/>
          </a:p>
          <a:p>
            <a:pPr>
              <a:lnSpc>
                <a:spcPct val="150000"/>
              </a:lnSpc>
            </a:pPr>
            <a:r>
              <a:rPr lang="nl-BE" sz="1200" b="0" dirty="0" err="1" smtClean="0"/>
              <a:t>Chaque</a:t>
            </a:r>
            <a:r>
              <a:rPr lang="nl-BE" sz="1200" b="0" dirty="0" smtClean="0"/>
              <a:t> </a:t>
            </a:r>
            <a:r>
              <a:rPr lang="nl-BE" sz="1200" b="0" dirty="0" err="1" smtClean="0"/>
              <a:t>modification</a:t>
            </a:r>
            <a:r>
              <a:rPr lang="nl-BE" sz="1200" b="0" dirty="0" smtClean="0"/>
              <a:t> </a:t>
            </a:r>
            <a:r>
              <a:rPr lang="nl-BE" sz="1200" b="0" dirty="0" err="1" smtClean="0"/>
              <a:t>entraine</a:t>
            </a:r>
            <a:r>
              <a:rPr lang="nl-BE" sz="1200" b="0" dirty="0" smtClean="0"/>
              <a:t> </a:t>
            </a:r>
            <a:r>
              <a:rPr lang="nl-BE" sz="1200" b="0" dirty="0" err="1" smtClean="0"/>
              <a:t>une</a:t>
            </a:r>
            <a:r>
              <a:rPr lang="nl-BE" sz="1200" b="0" dirty="0" smtClean="0"/>
              <a:t> </a:t>
            </a:r>
            <a:r>
              <a:rPr lang="nl-BE" sz="1200" dirty="0" err="1" smtClean="0"/>
              <a:t>adaptation</a:t>
            </a:r>
            <a:r>
              <a:rPr lang="nl-BE" sz="1200" dirty="0" smtClean="0"/>
              <a:t> de </a:t>
            </a:r>
            <a:r>
              <a:rPr lang="nl-BE" sz="1200" dirty="0" err="1" smtClean="0"/>
              <a:t>l’A</a:t>
            </a:r>
            <a:r>
              <a:rPr lang="nl-BE" sz="1200" b="0" dirty="0" err="1" smtClean="0"/>
              <a:t>M</a:t>
            </a:r>
            <a:r>
              <a:rPr lang="nl-BE" sz="1200" b="0" dirty="0" smtClean="0"/>
              <a:t> (</a:t>
            </a:r>
            <a:r>
              <a:rPr lang="nl-BE" sz="1200" b="0" dirty="0" err="1" smtClean="0"/>
              <a:t>donc</a:t>
            </a:r>
            <a:r>
              <a:rPr lang="nl-BE" sz="1200" b="0" dirty="0" smtClean="0"/>
              <a:t> </a:t>
            </a:r>
            <a:r>
              <a:rPr lang="nl-BE" sz="1200" b="0" dirty="0" err="1" smtClean="0"/>
              <a:t>un</a:t>
            </a:r>
            <a:r>
              <a:rPr lang="nl-BE" sz="1200" b="0" dirty="0" smtClean="0"/>
              <a:t> NOUVEL AM) =&gt; charge </a:t>
            </a:r>
            <a:r>
              <a:rPr lang="nl-BE" sz="1200" b="0" dirty="0" err="1" smtClean="0"/>
              <a:t>administrative</a:t>
            </a:r>
            <a:r>
              <a:rPr lang="nl-BE" sz="1200" b="0" dirty="0" smtClean="0"/>
              <a:t> </a:t>
            </a:r>
            <a:r>
              <a:rPr lang="nl-BE" sz="1200" b="0" dirty="0" err="1"/>
              <a:t>considérable</a:t>
            </a:r>
            <a:r>
              <a:rPr lang="nl-BE" sz="1200" b="0" dirty="0"/>
              <a:t> =&gt; </a:t>
            </a:r>
            <a:r>
              <a:rPr lang="nl-BE" sz="1200" b="0" dirty="0" smtClean="0"/>
              <a:t>à </a:t>
            </a:r>
            <a:r>
              <a:rPr lang="nl-BE" sz="1200" b="0" dirty="0" err="1" smtClean="0"/>
              <a:t>éviter</a:t>
            </a:r>
            <a:r>
              <a:rPr lang="nl-BE" sz="1200" b="0" dirty="0" smtClean="0"/>
              <a:t> dans la </a:t>
            </a:r>
            <a:r>
              <a:rPr lang="nl-BE" sz="1200" b="0" dirty="0" err="1" smtClean="0"/>
              <a:t>mesure</a:t>
            </a:r>
            <a:r>
              <a:rPr lang="nl-BE" sz="1200" b="0" dirty="0" smtClean="0"/>
              <a:t> du </a:t>
            </a:r>
            <a:r>
              <a:rPr lang="nl-BE" sz="1200" b="0" dirty="0" err="1" smtClean="0"/>
              <a:t>possible</a:t>
            </a:r>
            <a:r>
              <a:rPr lang="nl-BE" sz="1200" b="0" dirty="0" smtClean="0"/>
              <a:t>!</a:t>
            </a:r>
          </a:p>
          <a:p>
            <a:pPr>
              <a:lnSpc>
                <a:spcPct val="150000"/>
              </a:lnSpc>
            </a:pPr>
            <a:endParaRPr lang="nl-BE" sz="1200" b="0" dirty="0"/>
          </a:p>
          <a:p>
            <a:pPr>
              <a:lnSpc>
                <a:spcPct val="150000"/>
              </a:lnSpc>
            </a:pPr>
            <a:r>
              <a:rPr lang="nl-BE" sz="1200" dirty="0" err="1" smtClean="0"/>
              <a:t>Chaque</a:t>
            </a:r>
            <a:r>
              <a:rPr lang="nl-BE" sz="1200" dirty="0" smtClean="0"/>
              <a:t> </a:t>
            </a:r>
            <a:r>
              <a:rPr lang="nl-BE" sz="1200" dirty="0" err="1" smtClean="0"/>
              <a:t>modification</a:t>
            </a:r>
            <a:r>
              <a:rPr lang="nl-BE" sz="1200" dirty="0" smtClean="0"/>
              <a:t> </a:t>
            </a:r>
            <a:r>
              <a:rPr lang="nl-BE" sz="1200" u="sng" dirty="0" err="1" smtClean="0"/>
              <a:t>doit</a:t>
            </a:r>
            <a:r>
              <a:rPr lang="nl-BE" sz="1200" dirty="0" smtClean="0"/>
              <a:t> </a:t>
            </a:r>
            <a:r>
              <a:rPr lang="nl-BE" sz="1200" dirty="0" err="1" smtClean="0"/>
              <a:t>être</a:t>
            </a:r>
            <a:r>
              <a:rPr lang="nl-BE" sz="1200" dirty="0" smtClean="0"/>
              <a:t> </a:t>
            </a:r>
            <a:r>
              <a:rPr lang="nl-BE" sz="1200" dirty="0" err="1" smtClean="0"/>
              <a:t>demandée</a:t>
            </a:r>
            <a:r>
              <a:rPr lang="nl-BE" sz="1200" dirty="0" smtClean="0"/>
              <a:t> via la fiche de </a:t>
            </a:r>
            <a:r>
              <a:rPr lang="nl-BE" sz="1200" dirty="0" err="1" smtClean="0"/>
              <a:t>modification</a:t>
            </a:r>
            <a:r>
              <a:rPr lang="nl-BE" sz="1200" dirty="0" smtClean="0"/>
              <a:t> </a:t>
            </a:r>
            <a:r>
              <a:rPr lang="nl-BE" sz="1200" b="0" dirty="0" smtClean="0"/>
              <a:t>(format </a:t>
            </a:r>
            <a:r>
              <a:rPr lang="nl-BE" sz="1200" b="0" dirty="0" err="1" smtClean="0"/>
              <a:t>sur</a:t>
            </a:r>
            <a:r>
              <a:rPr lang="nl-BE" sz="1200" b="0" dirty="0" smtClean="0"/>
              <a:t> </a:t>
            </a:r>
            <a:r>
              <a:rPr lang="nl-BE" sz="1200" b="0" dirty="0" err="1" smtClean="0"/>
              <a:t>le</a:t>
            </a:r>
            <a:r>
              <a:rPr lang="nl-BE" sz="1200" b="0" dirty="0" smtClean="0"/>
              <a:t> site amif-isf.be) (</a:t>
            </a:r>
            <a:r>
              <a:rPr lang="nl-BE" sz="1200" b="0" u="sng" dirty="0" err="1" smtClean="0"/>
              <a:t>sauf</a:t>
            </a:r>
            <a:r>
              <a:rPr lang="nl-BE" sz="1200" b="0" dirty="0" smtClean="0"/>
              <a:t>: </a:t>
            </a:r>
            <a:r>
              <a:rPr lang="nl-BE" sz="1200" b="0" dirty="0" err="1" smtClean="0"/>
              <a:t>voir</a:t>
            </a:r>
            <a:r>
              <a:rPr lang="nl-BE" sz="1200" b="0" dirty="0" smtClean="0"/>
              <a:t> </a:t>
            </a:r>
            <a:r>
              <a:rPr lang="nl-BE" sz="1200" b="0" dirty="0" err="1" smtClean="0"/>
              <a:t>conditions</a:t>
            </a:r>
            <a:r>
              <a:rPr lang="nl-BE" sz="1200" b="0" dirty="0" smtClean="0"/>
              <a:t> dans la </a:t>
            </a:r>
            <a:r>
              <a:rPr lang="nl-BE" sz="1200" b="0" dirty="0" err="1" smtClean="0"/>
              <a:t>partie</a:t>
            </a:r>
            <a:r>
              <a:rPr lang="nl-BE" sz="1200" b="0" dirty="0" smtClean="0"/>
              <a:t> “financier”). Elle </a:t>
            </a:r>
            <a:r>
              <a:rPr lang="nl-BE" sz="1200" b="0" dirty="0" err="1" smtClean="0"/>
              <a:t>devra</a:t>
            </a:r>
            <a:r>
              <a:rPr lang="nl-BE" sz="1200" b="0" dirty="0" smtClean="0"/>
              <a:t> </a:t>
            </a:r>
            <a:r>
              <a:rPr lang="nl-BE" sz="1200" b="0" dirty="0" err="1" smtClean="0"/>
              <a:t>être</a:t>
            </a:r>
            <a:r>
              <a:rPr lang="nl-BE" sz="1200" b="0" dirty="0" smtClean="0"/>
              <a:t> </a:t>
            </a:r>
            <a:r>
              <a:rPr lang="nl-BE" sz="1200" b="0" dirty="0" err="1" smtClean="0"/>
              <a:t>accompagnée</a:t>
            </a:r>
            <a:r>
              <a:rPr lang="nl-BE" sz="1200" b="0" dirty="0" smtClean="0"/>
              <a:t> </a:t>
            </a:r>
            <a:r>
              <a:rPr lang="nl-BE" sz="1200" b="0" dirty="0" err="1" smtClean="0"/>
              <a:t>d’une</a:t>
            </a:r>
            <a:r>
              <a:rPr lang="nl-BE" sz="1200" b="0" dirty="0" smtClean="0"/>
              <a:t> nouvelle fiche de </a:t>
            </a:r>
            <a:r>
              <a:rPr lang="nl-BE" sz="1200" b="0" dirty="0" err="1" smtClean="0"/>
              <a:t>projet</a:t>
            </a:r>
            <a:r>
              <a:rPr lang="nl-BE" sz="1200" b="0" dirty="0" smtClean="0"/>
              <a:t> et/</a:t>
            </a:r>
            <a:r>
              <a:rPr lang="nl-BE" sz="1200" b="0" dirty="0" err="1" smtClean="0"/>
              <a:t>ou</a:t>
            </a:r>
            <a:r>
              <a:rPr lang="nl-BE" sz="1200" b="0" dirty="0" smtClean="0"/>
              <a:t> nouvelle fiche </a:t>
            </a:r>
            <a:r>
              <a:rPr lang="nl-BE" sz="1200" b="0" dirty="0" err="1" smtClean="0"/>
              <a:t>budgétaire</a:t>
            </a:r>
            <a:r>
              <a:rPr lang="nl-BE" sz="1200" b="0" dirty="0" smtClean="0"/>
              <a:t> (word/Excel + pdf </a:t>
            </a:r>
            <a:r>
              <a:rPr lang="nl-BE" sz="1200" b="0" dirty="0" err="1" smtClean="0"/>
              <a:t>signé</a:t>
            </a:r>
            <a:r>
              <a:rPr lang="nl-BE" sz="1200" b="0" dirty="0" smtClean="0"/>
              <a:t>).</a:t>
            </a:r>
          </a:p>
          <a:p>
            <a:pPr>
              <a:lnSpc>
                <a:spcPct val="150000"/>
              </a:lnSpc>
            </a:pPr>
            <a:endParaRPr lang="nl-BE" sz="1200" b="0" dirty="0" smtClean="0"/>
          </a:p>
          <a:p>
            <a:pPr>
              <a:lnSpc>
                <a:spcPct val="150000"/>
              </a:lnSpc>
            </a:pPr>
            <a:r>
              <a:rPr lang="nl-BE" sz="1200" b="0" dirty="0" smtClean="0"/>
              <a:t>La </a:t>
            </a:r>
            <a:r>
              <a:rPr lang="nl-BE" sz="1200" b="0" dirty="0" err="1" smtClean="0"/>
              <a:t>modification</a:t>
            </a:r>
            <a:r>
              <a:rPr lang="nl-BE" sz="1200" b="0" dirty="0" smtClean="0"/>
              <a:t> peut </a:t>
            </a:r>
            <a:r>
              <a:rPr lang="nl-BE" sz="1200" b="0" dirty="0" err="1" smtClean="0"/>
              <a:t>être</a:t>
            </a:r>
            <a:r>
              <a:rPr lang="nl-BE" sz="1200" b="0" dirty="0" smtClean="0"/>
              <a:t> </a:t>
            </a:r>
            <a:r>
              <a:rPr lang="nl-BE" sz="1200" b="0" dirty="0" err="1" smtClean="0"/>
              <a:t>effectuée</a:t>
            </a:r>
            <a:r>
              <a:rPr lang="nl-BE" sz="1200" b="0" dirty="0" smtClean="0"/>
              <a:t> </a:t>
            </a:r>
            <a:r>
              <a:rPr lang="nl-BE" sz="1200" b="0" dirty="0" err="1" smtClean="0"/>
              <a:t>seulement</a:t>
            </a:r>
            <a:r>
              <a:rPr lang="nl-BE" sz="1200" b="0" dirty="0" smtClean="0"/>
              <a:t> </a:t>
            </a:r>
            <a:r>
              <a:rPr lang="nl-BE" sz="1200" dirty="0" err="1" smtClean="0"/>
              <a:t>après</a:t>
            </a:r>
            <a:r>
              <a:rPr lang="nl-BE" sz="1200" dirty="0" smtClean="0"/>
              <a:t> </a:t>
            </a:r>
            <a:r>
              <a:rPr lang="nl-BE" sz="1200" dirty="0" err="1" smtClean="0"/>
              <a:t>l’approbation</a:t>
            </a:r>
            <a:r>
              <a:rPr lang="nl-BE" sz="1200" dirty="0" smtClean="0"/>
              <a:t> </a:t>
            </a:r>
            <a:r>
              <a:rPr lang="nl-BE" sz="1200" b="0" dirty="0" smtClean="0"/>
              <a:t>de la fiche de </a:t>
            </a:r>
            <a:r>
              <a:rPr lang="nl-BE" sz="1200" b="0" dirty="0" err="1" smtClean="0"/>
              <a:t>modification</a:t>
            </a:r>
            <a:r>
              <a:rPr lang="nl-BE" sz="1200" b="0" dirty="0" smtClean="0"/>
              <a:t> par </a:t>
            </a:r>
            <a:r>
              <a:rPr lang="nl-BE" sz="1200" b="0" dirty="0" err="1" smtClean="0"/>
              <a:t>l’AR</a:t>
            </a:r>
            <a:r>
              <a:rPr lang="nl-BE" sz="1200" b="0" dirty="0" smtClean="0"/>
              <a:t>.</a:t>
            </a:r>
          </a:p>
          <a:p>
            <a:endParaRPr lang="nl-BE" sz="2000" dirty="0"/>
          </a:p>
          <a:p>
            <a:r>
              <a:rPr lang="nl-BE" sz="800" dirty="0"/>
              <a:t> </a:t>
            </a:r>
            <a:endParaRPr lang="fr-BE" sz="800" dirty="0"/>
          </a:p>
          <a:p>
            <a:r>
              <a:rPr lang="nl-BE" sz="800" dirty="0"/>
              <a:t> </a:t>
            </a:r>
            <a:endParaRPr lang="fr-BE" sz="80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7</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4042816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BE" sz="6600" dirty="0" smtClean="0"/>
              <a:t>FINANCIER</a:t>
            </a:r>
            <a:endParaRPr lang="nl-BE" sz="660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4294967295"/>
          </p:nvPr>
        </p:nvSpPr>
        <p:spPr>
          <a:xfrm>
            <a:off x="8382000" y="6530975"/>
            <a:ext cx="762000" cy="234950"/>
          </a:xfrm>
        </p:spPr>
        <p:txBody>
          <a:bodyPr/>
          <a:lstStyle/>
          <a:p>
            <a:pPr>
              <a:defRPr/>
            </a:pPr>
            <a:fld id="{85C6E6F3-F23C-4208-945D-9459BCB25F44}" type="slidenum">
              <a:rPr lang="nl-NL" altLang="nl-BE" smtClean="0"/>
              <a:pPr>
                <a:defRPr/>
              </a:pPr>
              <a:t>8</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42254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Financier - </a:t>
            </a:r>
            <a:r>
              <a:rPr lang="nl-BE" dirty="0" err="1" smtClean="0"/>
              <a:t>Modifications</a:t>
            </a:r>
            <a:endParaRPr lang="nl-BE" dirty="0"/>
          </a:p>
        </p:txBody>
      </p:sp>
      <p:sp>
        <p:nvSpPr>
          <p:cNvPr id="3" name="Tijdelijke aanduiding voor inhoud 2"/>
          <p:cNvSpPr>
            <a:spLocks noGrp="1"/>
          </p:cNvSpPr>
          <p:nvPr>
            <p:ph idx="1"/>
          </p:nvPr>
        </p:nvSpPr>
        <p:spPr>
          <a:xfrm>
            <a:off x="971600" y="1706923"/>
            <a:ext cx="6794515" cy="4680520"/>
          </a:xfrm>
        </p:spPr>
        <p:txBody>
          <a:bodyPr/>
          <a:lstStyle/>
          <a:p>
            <a:pPr marL="0" indent="0">
              <a:buNone/>
            </a:pPr>
            <a:r>
              <a:rPr lang="nl-BE" sz="1400" b="0" dirty="0" smtClean="0"/>
              <a:t>Art. 3 §2: </a:t>
            </a:r>
            <a:r>
              <a:rPr lang="nl-BE" sz="1400" b="0" dirty="0" err="1" smtClean="0"/>
              <a:t>modifications</a:t>
            </a:r>
            <a:r>
              <a:rPr lang="nl-BE" sz="1400" b="0" dirty="0" smtClean="0"/>
              <a:t> </a:t>
            </a:r>
            <a:r>
              <a:rPr lang="nl-BE" sz="1400" b="0" dirty="0" err="1" smtClean="0"/>
              <a:t>budgétaires</a:t>
            </a:r>
            <a:r>
              <a:rPr lang="nl-BE" sz="1400" b="0" dirty="0" smtClean="0"/>
              <a:t> </a:t>
            </a:r>
          </a:p>
          <a:p>
            <a:pPr marL="0" indent="0">
              <a:buNone/>
            </a:pPr>
            <a:r>
              <a:rPr lang="nl-BE" sz="1400" b="0" dirty="0" err="1" smtClean="0"/>
              <a:t>Modifications</a:t>
            </a:r>
            <a:r>
              <a:rPr lang="nl-BE" sz="1400" b="0" dirty="0" smtClean="0"/>
              <a:t> pour </a:t>
            </a:r>
            <a:r>
              <a:rPr lang="nl-BE" sz="1400" b="0" dirty="0" err="1" smtClean="0"/>
              <a:t>lesquelles</a:t>
            </a:r>
            <a:r>
              <a:rPr lang="nl-BE" sz="1400" b="0" dirty="0" smtClean="0"/>
              <a:t> AUCUNE </a:t>
            </a:r>
            <a:r>
              <a:rPr lang="nl-BE" sz="1400" b="0" dirty="0" err="1" smtClean="0"/>
              <a:t>approbation</a:t>
            </a:r>
            <a:r>
              <a:rPr lang="nl-BE" sz="1400" b="0" dirty="0" smtClean="0"/>
              <a:t> de </a:t>
            </a:r>
            <a:r>
              <a:rPr lang="nl-BE" sz="1400" b="0" dirty="0" err="1" smtClean="0"/>
              <a:t>l’AR</a:t>
            </a:r>
            <a:r>
              <a:rPr lang="nl-BE" sz="1400" b="0" dirty="0" smtClean="0"/>
              <a:t> </a:t>
            </a:r>
            <a:r>
              <a:rPr lang="nl-BE" sz="1400" b="0" dirty="0" err="1" smtClean="0"/>
              <a:t>n’est</a:t>
            </a:r>
            <a:r>
              <a:rPr lang="nl-BE" sz="1400" b="0" dirty="0" smtClean="0"/>
              <a:t> </a:t>
            </a:r>
            <a:r>
              <a:rPr lang="nl-BE" sz="1400" b="0" dirty="0" err="1" smtClean="0"/>
              <a:t>exigée</a:t>
            </a:r>
            <a:r>
              <a:rPr lang="nl-BE" sz="1400" b="0" dirty="0" smtClean="0"/>
              <a:t>:</a:t>
            </a:r>
          </a:p>
          <a:p>
            <a:pPr marL="0" indent="0">
              <a:buNone/>
            </a:pPr>
            <a:r>
              <a:rPr lang="fr-BE" sz="1200" i="1" dirty="0" smtClean="0"/>
              <a:t>« §</a:t>
            </a:r>
            <a:r>
              <a:rPr lang="fr-BE" sz="1200" i="1" dirty="0"/>
              <a:t>2 Au cours de la mise en œuvre du projet, le bénéficiaire final peut procéder lui-même à des modifications au sein du budget prévisionnel, sans devoir demander l’autorisation préalable de l’autorité responsable, à condition que :</a:t>
            </a:r>
          </a:p>
          <a:p>
            <a:pPr marL="0" indent="0">
              <a:buNone/>
            </a:pPr>
            <a:r>
              <a:rPr lang="fr-BE" sz="1200" i="1" dirty="0"/>
              <a:t>1.          cette adaptation n’entrave pas la réalisation du projet, et</a:t>
            </a:r>
          </a:p>
          <a:p>
            <a:pPr marL="0" indent="0">
              <a:buNone/>
            </a:pPr>
            <a:r>
              <a:rPr lang="fr-BE" sz="1200" i="1" dirty="0"/>
              <a:t>2.          l’augmentation ne dépasse pas le budget prévisionnel de la catégorie qui est augmentée de plus de 10% ou elle est inférieure à 5.000 EUR (TVA incluse</a:t>
            </a:r>
            <a:r>
              <a:rPr lang="fr-BE" sz="1200" i="1" dirty="0" smtClean="0"/>
              <a:t>). »</a:t>
            </a:r>
            <a:endParaRPr lang="fr-BE" sz="1200" i="1" dirty="0"/>
          </a:p>
          <a:p>
            <a:pPr marL="0" indent="0">
              <a:buNone/>
            </a:pPr>
            <a:r>
              <a:rPr lang="nl-BE" sz="1400" b="0" dirty="0" smtClean="0"/>
              <a:t>Les </a:t>
            </a:r>
            <a:r>
              <a:rPr lang="nl-BE" sz="1400" b="0" dirty="0" err="1" smtClean="0"/>
              <a:t>autres</a:t>
            </a:r>
            <a:r>
              <a:rPr lang="nl-BE" sz="1400" b="0" dirty="0" smtClean="0"/>
              <a:t> </a:t>
            </a:r>
            <a:r>
              <a:rPr lang="nl-BE" sz="1400" b="0" dirty="0" err="1" smtClean="0"/>
              <a:t>cas</a:t>
            </a:r>
            <a:r>
              <a:rPr lang="nl-BE" sz="1400" b="0" dirty="0" smtClean="0"/>
              <a:t>: </a:t>
            </a:r>
            <a:r>
              <a:rPr lang="nl-BE" sz="1400" b="0" dirty="0" err="1" smtClean="0"/>
              <a:t>besoin</a:t>
            </a:r>
            <a:r>
              <a:rPr lang="nl-BE" sz="1400" b="0" dirty="0" smtClean="0"/>
              <a:t> </a:t>
            </a:r>
            <a:r>
              <a:rPr lang="nl-BE" sz="1400" b="0" dirty="0" err="1" smtClean="0"/>
              <a:t>d’une</a:t>
            </a:r>
            <a:r>
              <a:rPr lang="nl-BE" sz="1400" b="0" dirty="0" smtClean="0"/>
              <a:t> fiche de </a:t>
            </a:r>
            <a:r>
              <a:rPr lang="nl-BE" sz="1400" b="0" dirty="0" err="1" smtClean="0"/>
              <a:t>modification</a:t>
            </a:r>
            <a:r>
              <a:rPr lang="nl-BE" sz="1400" b="0" dirty="0" smtClean="0"/>
              <a:t> (</a:t>
            </a:r>
            <a:r>
              <a:rPr lang="nl-BE" sz="1400" dirty="0" smtClean="0"/>
              <a:t>y </a:t>
            </a:r>
            <a:r>
              <a:rPr lang="nl-BE" sz="1400" dirty="0" err="1" smtClean="0"/>
              <a:t>compris</a:t>
            </a:r>
            <a:r>
              <a:rPr lang="nl-BE" sz="1400" dirty="0" smtClean="0"/>
              <a:t> la nouvelle fiche </a:t>
            </a:r>
            <a:r>
              <a:rPr lang="nl-BE" sz="1400" dirty="0" err="1" smtClean="0"/>
              <a:t>budgétaire</a:t>
            </a:r>
            <a:r>
              <a:rPr lang="nl-BE" sz="1400" dirty="0" smtClean="0"/>
              <a:t> </a:t>
            </a:r>
            <a:r>
              <a:rPr lang="nl-BE" sz="1400" dirty="0" err="1" smtClean="0"/>
              <a:t>adaptée</a:t>
            </a:r>
            <a:r>
              <a:rPr lang="nl-BE" sz="1400" dirty="0" smtClean="0"/>
              <a:t> et </a:t>
            </a:r>
            <a:r>
              <a:rPr lang="nl-BE" sz="1400" dirty="0" err="1" smtClean="0"/>
              <a:t>signée</a:t>
            </a:r>
            <a:r>
              <a:rPr lang="nl-BE" sz="1400" b="0" dirty="0" smtClean="0"/>
              <a:t>)!</a:t>
            </a:r>
          </a:p>
          <a:p>
            <a:pPr marL="0" indent="0">
              <a:buNone/>
            </a:pPr>
            <a:r>
              <a:rPr lang="nl-BE" sz="1400" u="sng" dirty="0" smtClean="0"/>
              <a:t>+ la </a:t>
            </a:r>
            <a:r>
              <a:rPr lang="nl-BE" sz="1400" u="sng" dirty="0" err="1" smtClean="0"/>
              <a:t>modification</a:t>
            </a:r>
            <a:r>
              <a:rPr lang="nl-BE" sz="1400" u="sng" dirty="0" smtClean="0"/>
              <a:t> </a:t>
            </a:r>
            <a:r>
              <a:rPr lang="nl-BE" sz="1400" u="sng" dirty="0" err="1" smtClean="0"/>
              <a:t>doit</a:t>
            </a:r>
            <a:r>
              <a:rPr lang="nl-BE" sz="1400" u="sng" dirty="0" smtClean="0"/>
              <a:t> </a:t>
            </a:r>
            <a:r>
              <a:rPr lang="nl-BE" sz="1400" u="sng" dirty="0" err="1" smtClean="0"/>
              <a:t>être</a:t>
            </a:r>
            <a:r>
              <a:rPr lang="nl-BE" sz="1400" u="sng" dirty="0" smtClean="0"/>
              <a:t> </a:t>
            </a:r>
            <a:r>
              <a:rPr lang="nl-BE" sz="1400" u="sng" dirty="0" err="1" smtClean="0"/>
              <a:t>demandée</a:t>
            </a:r>
            <a:r>
              <a:rPr lang="nl-BE" sz="1400" u="sng" dirty="0" smtClean="0"/>
              <a:t> AU PREALABLE</a:t>
            </a:r>
          </a:p>
          <a:p>
            <a:pPr marL="0" indent="0">
              <a:buNone/>
            </a:pPr>
            <a:endParaRPr lang="nl-BE" sz="1200" dirty="0">
              <a:solidFill>
                <a:schemeClr val="accent6">
                  <a:lumMod val="75000"/>
                  <a:lumOff val="25000"/>
                </a:schemeClr>
              </a:solidFill>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18/05/2018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9</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95773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_powerpoint">
  <a:themeElements>
    <a:clrScheme name="">
      <a:dk1>
        <a:srgbClr val="000000"/>
      </a:dk1>
      <a:lt1>
        <a:srgbClr val="FFFFFF"/>
      </a:lt1>
      <a:dk2>
        <a:srgbClr val="F0AC00"/>
      </a:dk2>
      <a:lt2>
        <a:srgbClr val="D47300"/>
      </a:lt2>
      <a:accent1>
        <a:srgbClr val="157F7D"/>
      </a:accent1>
      <a:accent2>
        <a:srgbClr val="063869"/>
      </a:accent2>
      <a:accent3>
        <a:srgbClr val="FFFFFF"/>
      </a:accent3>
      <a:accent4>
        <a:srgbClr val="000000"/>
      </a:accent4>
      <a:accent5>
        <a:srgbClr val="AAC0BF"/>
      </a:accent5>
      <a:accent6>
        <a:srgbClr val="05325E"/>
      </a:accent6>
      <a:hlink>
        <a:srgbClr val="435607"/>
      </a:hlink>
      <a:folHlink>
        <a:srgbClr val="8F001C"/>
      </a:folHlink>
    </a:clrScheme>
    <a:fontScheme name="Standaardontwerp">
      <a:majorFont>
        <a:latin typeface="Arial Narrow"/>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altLang="nl-B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altLang="nl-BE"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F0AC00"/>
        </a:dk2>
        <a:lt2>
          <a:srgbClr val="D47300"/>
        </a:lt2>
        <a:accent1>
          <a:srgbClr val="063869"/>
        </a:accent1>
        <a:accent2>
          <a:srgbClr val="157F7D"/>
        </a:accent2>
        <a:accent3>
          <a:srgbClr val="FFFFFF"/>
        </a:accent3>
        <a:accent4>
          <a:srgbClr val="000000"/>
        </a:accent4>
        <a:accent5>
          <a:srgbClr val="AAAEB9"/>
        </a:accent5>
        <a:accent6>
          <a:srgbClr val="127271"/>
        </a:accent6>
        <a:hlink>
          <a:srgbClr val="435607"/>
        </a:hlink>
        <a:folHlink>
          <a:srgbClr val="8F001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BZ_Document" ma:contentTypeID="0x0101004B3EE5D0A9C1CB46B5F7B658172020E7004056D99077DF9248B26AF2112750324F" ma:contentTypeVersion="93" ma:contentTypeDescription="" ma:contentTypeScope="" ma:versionID="d112e818201a24e4903dcc743d39bf07">
  <xsd:schema xmlns:xsd="http://www.w3.org/2001/XMLSchema" xmlns:xs="http://www.w3.org/2001/XMLSchema" xmlns:p="http://schemas.microsoft.com/office/2006/metadata/properties" xmlns:ns1="d6e05fb4-4ff7-45e7-9d0d-b9f3e278ffe2" xmlns:ns2="ff756884-51f2-4913-b8dd-ae814adc4cd8" xmlns:ns4="http://schemas.microsoft.com/sharepoint/v3/fields" targetNamespace="http://schemas.microsoft.com/office/2006/metadata/properties" ma:root="true" ma:fieldsID="277df1893d977b94336c2018c103b8dc" ns1:_="" ns2:_="" ns4:_="">
    <xsd:import namespace="d6e05fb4-4ff7-45e7-9d0d-b9f3e278ffe2"/>
    <xsd:import namespace="ff756884-51f2-4913-b8dd-ae814adc4cd8"/>
    <xsd:import namespace="http://schemas.microsoft.com/sharepoint/v3/fields"/>
    <xsd:element name="properties">
      <xsd:complexType>
        <xsd:sequence>
          <xsd:element name="documentManagement">
            <xsd:complexType>
              <xsd:all>
                <xsd:element ref="ns1:Titre" minOccurs="0"/>
                <xsd:element ref="ns1:Titel" minOccurs="0"/>
                <xsd:element ref="ns2:Language" minOccurs="0"/>
                <xsd:element ref="ns1:DocDate" minOccurs="0"/>
                <xsd:element ref="ns4:_EndDate"/>
                <xsd:element ref="ns1:Publication_x0020_News" minOccurs="0"/>
                <xsd:element ref="ns1:themes_conca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e05fb4-4ff7-45e7-9d0d-b9f3e278ffe2" elementFormDefault="qualified">
    <xsd:import namespace="http://schemas.microsoft.com/office/2006/documentManagement/types"/>
    <xsd:import namespace="http://schemas.microsoft.com/office/infopath/2007/PartnerControls"/>
    <xsd:element name="Titre" ma:index="0" nillable="true" ma:displayName="Titre" ma:internalName="Titre" ma:readOnly="false">
      <xsd:simpleType>
        <xsd:restriction base="dms:Text">
          <xsd:maxLength value="255"/>
        </xsd:restriction>
      </xsd:simpleType>
    </xsd:element>
    <xsd:element name="Titel" ma:index="1" nillable="true" ma:displayName="Titel" ma:internalName="Titel">
      <xsd:simpleType>
        <xsd:restriction base="dms:Text">
          <xsd:maxLength value="255"/>
        </xsd:restriction>
      </xsd:simpleType>
    </xsd:element>
    <xsd:element name="DocDate" ma:index="3" nillable="true" ma:displayName="DocDate" ma:default="" ma:format="DateOnly" ma:internalName="DocDate">
      <xsd:simpleType>
        <xsd:restriction base="dms:DateTime"/>
      </xsd:simpleType>
    </xsd:element>
    <xsd:element name="Publication_x0020_News" ma:index="7" nillable="true" ma:displayName="Publication News" ma:default="None" ma:format="Dropdown" ma:hidden="true" ma:internalName="Publication_x0020_News" ma:readOnly="false">
      <xsd:simpleType>
        <xsd:restriction base="dms:Choice">
          <xsd:enumeration value="None"/>
          <xsd:enumeration value="My Direction"/>
          <xsd:enumeration value="All IBZ"/>
        </xsd:restriction>
      </xsd:simpleType>
    </xsd:element>
    <xsd:element name="themes_concat" ma:index="9" nillable="true" ma:displayName="themes_concat" ma:internalName="themes_concat"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756884-51f2-4913-b8dd-ae814adc4cd8" elementFormDefault="qualified">
    <xsd:import namespace="http://schemas.microsoft.com/office/2006/documentManagement/types"/>
    <xsd:import namespace="http://schemas.microsoft.com/office/infopath/2007/PartnerControls"/>
    <xsd:element name="Language" ma:index="2" nillable="true" ma:displayName="Language" ma:default="Nederlands" ma:description="Langue du document - Taal van het document" ma:internalName="Language">
      <xsd:complexType>
        <xsd:complexContent>
          <xsd:extension base="dms:MultiChoice">
            <xsd:sequence>
              <xsd:element name="Value" maxOccurs="unbounded" minOccurs="0" nillable="true">
                <xsd:simpleType>
                  <xsd:restriction base="dms:Choice">
                    <xsd:enumeration value="Nederlands"/>
                    <xsd:enumeration value="Français"/>
                    <xsd:enumeration value="English"/>
                    <xsd:enumeration value="German"/>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EndDate" ma:index="6" ma:displayName="End Date" ma:default="2060-01-01T00:00:00Z" ma:format="DateOnly" ma:internalName="_End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displayName="Author"/>
        <xsd:element ref="dcterms:created" minOccurs="0" maxOccurs="1"/>
        <xsd:element ref="dc:identifier" minOccurs="0" maxOccurs="1"/>
        <xsd:element name="contentType" minOccurs="0" maxOccurs="1" type="xsd:string" ma:index="15" ma:displayName="Content Type"/>
        <xsd:element ref="dc:title" minOccurs="0" maxOccurs="1"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Language xmlns="ff756884-51f2-4913-b8dd-ae814adc4cd8">
      <Value>Nederlands</Value>
      <Value>Français</Value>
    </Language>
    <_EndDate xmlns="http://schemas.microsoft.com/sharepoint/v3/fields">2060-01-01T00:00:00+00:00</_EndDate>
    <Titel xmlns="d6e05fb4-4ff7-45e7-9d0d-b9f3e278ffe2">PowerPoint</Titel>
    <themes_concat xmlns="d6e05fb4-4ff7-45e7-9d0d-b9f3e278ffe2">Communication / Style maison / Services horizontaux - Communicatie / Huisstijl / Horizontale diensten</themes_concat>
    <Titre xmlns="d6e05fb4-4ff7-45e7-9d0d-b9f3e278ffe2">PowerPoint</Titre>
    <Publication_x0020_News xmlns="d6e05fb4-4ff7-45e7-9d0d-b9f3e278ffe2">None</Publication_x0020_News>
    <DocDate xmlns="d6e05fb4-4ff7-45e7-9d0d-b9f3e278ffe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D49C82-ACCF-4615-BC35-C7BB888DB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e05fb4-4ff7-45e7-9d0d-b9f3e278ffe2"/>
    <ds:schemaRef ds:uri="ff756884-51f2-4913-b8dd-ae814adc4cd8"/>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1BBD79-1155-4E8C-890B-ECBF7405D6DE}">
  <ds:schemaRefs>
    <ds:schemaRef ds:uri="http://schemas.microsoft.com/office/2006/metadata/longProperties"/>
  </ds:schemaRefs>
</ds:datastoreItem>
</file>

<file path=customXml/itemProps3.xml><?xml version="1.0" encoding="utf-8"?>
<ds:datastoreItem xmlns:ds="http://schemas.openxmlformats.org/officeDocument/2006/customXml" ds:itemID="{2CD50D05-4CE3-4EC5-9162-4E8100A8EC04}">
  <ds:schemaRefs>
    <ds:schemaRef ds:uri="ff756884-51f2-4913-b8dd-ae814adc4cd8"/>
    <ds:schemaRef ds:uri="http://schemas.microsoft.com/office/2006/documentManagement/types"/>
    <ds:schemaRef ds:uri="http://purl.org/dc/elements/1.1/"/>
    <ds:schemaRef ds:uri="http://purl.org/dc/terms/"/>
    <ds:schemaRef ds:uri="http://schemas.microsoft.com/sharepoint/v3/fields"/>
    <ds:schemaRef ds:uri="http://www.w3.org/XML/1998/namespace"/>
    <ds:schemaRef ds:uri="http://purl.org/dc/dcmitype/"/>
    <ds:schemaRef ds:uri="d6e05fb4-4ff7-45e7-9d0d-b9f3e278ffe2"/>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4.xml><?xml version="1.0" encoding="utf-8"?>
<ds:datastoreItem xmlns:ds="http://schemas.openxmlformats.org/officeDocument/2006/customXml" ds:itemID="{6266EEC5-CAD9-4AF4-8010-90D7C5D22E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HOR_powerpoint</Template>
  <TotalTime>2379</TotalTime>
  <Words>2340</Words>
  <Application>Microsoft Office PowerPoint</Application>
  <PresentationFormat>Affichage à l'écran (4:3)</PresentationFormat>
  <Paragraphs>358</Paragraphs>
  <Slides>28</Slides>
  <Notes>21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HOR_powerpoint</vt:lpstr>
      <vt:lpstr> AMIF-ISF Informations pratiques concernant l’exécution des projets   </vt:lpstr>
      <vt:lpstr>Contenu:</vt:lpstr>
      <vt:lpstr>CADRE</vt:lpstr>
      <vt:lpstr>Cadre général de l’instance de gestion</vt:lpstr>
      <vt:lpstr>Arrêté ministériel (AM)</vt:lpstr>
      <vt:lpstr>3: Cadre du projet et exécution (AM)</vt:lpstr>
      <vt:lpstr>Modifications</vt:lpstr>
      <vt:lpstr>FINANCIER</vt:lpstr>
      <vt:lpstr>Financier - Modifications</vt:lpstr>
      <vt:lpstr>Financier – modalités de paiement</vt:lpstr>
      <vt:lpstr>Financier – modalités de paiement</vt:lpstr>
      <vt:lpstr>RAPPORTAGE</vt:lpstr>
      <vt:lpstr>Aperçu</vt:lpstr>
      <vt:lpstr>Rapport narratif</vt:lpstr>
      <vt:lpstr>Rapport financier</vt:lpstr>
      <vt:lpstr>Pièces justificatives</vt:lpstr>
      <vt:lpstr>Pièces justificatives (salaires)</vt:lpstr>
      <vt:lpstr>Pièces justificatives (groupe cible)</vt:lpstr>
      <vt:lpstr>CONTROLES</vt:lpstr>
      <vt:lpstr>Organes de contrôle</vt:lpstr>
      <vt:lpstr>1. Contrôle des rapports intermédiaires</vt:lpstr>
      <vt:lpstr>2. Contrôle du rapport final</vt:lpstr>
      <vt:lpstr>Contrôle sur place</vt:lpstr>
      <vt:lpstr>POINTS D’ATTENTION</vt:lpstr>
      <vt:lpstr>Publicité</vt:lpstr>
      <vt:lpstr>Sous-traitance (marchés publics)</vt:lpstr>
      <vt:lpstr>Anti-fraude</vt:lpstr>
      <vt:lpstr>Questions? / Vragen?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AMIF &amp; ISF</dc:title>
  <dc:creator>Droeshout Tom</dc:creator>
  <cp:lastModifiedBy>IBZ</cp:lastModifiedBy>
  <cp:revision>175</cp:revision>
  <cp:lastPrinted>2018-04-20T09:08:43Z</cp:lastPrinted>
  <dcterms:created xsi:type="dcterms:W3CDTF">2015-05-18T13:30:07Z</dcterms:created>
  <dcterms:modified xsi:type="dcterms:W3CDTF">2018-05-18T07:50:42Z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hemes_concat">
    <vt:lpwstr>Communication / Style maison / Services horizontaux - Communicatie / Huisstijl / Horizontale diensten</vt:lpwstr>
  </property>
  <property fmtid="{D5CDD505-2E9C-101B-9397-08002B2CF9AE}" pid="3" name="Theme Niveau 3">
    <vt:lpwstr>Services horizontaux</vt:lpwstr>
  </property>
  <property fmtid="{D5CDD505-2E9C-101B-9397-08002B2CF9AE}" pid="4" name="Thema Niveau 31">
    <vt:lpwstr>Horizontale diensten</vt:lpwstr>
  </property>
  <property fmtid="{D5CDD505-2E9C-101B-9397-08002B2CF9AE}" pid="5" name="Theme Niveau 2">
    <vt:lpwstr>Style maison</vt:lpwstr>
  </property>
  <property fmtid="{D5CDD505-2E9C-101B-9397-08002B2CF9AE}" pid="6" name="Direction">
    <vt:lpwstr>Horizontaux</vt:lpwstr>
  </property>
  <property fmtid="{D5CDD505-2E9C-101B-9397-08002B2CF9AE}" pid="7" name="ContentType">
    <vt:lpwstr>IBZ_Document</vt:lpwstr>
  </property>
  <property fmtid="{D5CDD505-2E9C-101B-9397-08002B2CF9AE}" pid="8" name="Language">
    <vt:lpwstr>;#Nederlands;#Français;#</vt:lpwstr>
  </property>
  <property fmtid="{D5CDD505-2E9C-101B-9397-08002B2CF9AE}" pid="9" name="Publication News">
    <vt:lpwstr>None</vt:lpwstr>
  </property>
  <property fmtid="{D5CDD505-2E9C-101B-9397-08002B2CF9AE}" pid="10" name="Thema Niveau 11">
    <vt:lpwstr>Communicatie</vt:lpwstr>
  </property>
  <property fmtid="{D5CDD505-2E9C-101B-9397-08002B2CF9AE}" pid="11" name="Theme Niveau 1">
    <vt:lpwstr>Communication</vt:lpwstr>
  </property>
  <property fmtid="{D5CDD505-2E9C-101B-9397-08002B2CF9AE}" pid="12" name="Directie1">
    <vt:lpwstr>Horizontale</vt:lpwstr>
  </property>
  <property fmtid="{D5CDD505-2E9C-101B-9397-08002B2CF9AE}" pid="13" name="Thema Niveau 21">
    <vt:lpwstr>Huisstijl</vt:lpwstr>
  </property>
  <property fmtid="{D5CDD505-2E9C-101B-9397-08002B2CF9AE}" pid="14" name="Order">
    <vt:lpwstr>46600.0000000000</vt:lpwstr>
  </property>
  <property fmtid="{D5CDD505-2E9C-101B-9397-08002B2CF9AE}" pid="15" name="Titel">
    <vt:lpwstr>PowerPoint</vt:lpwstr>
  </property>
  <property fmtid="{D5CDD505-2E9C-101B-9397-08002B2CF9AE}" pid="16" name="Titre">
    <vt:lpwstr>PowerPoint</vt:lpwstr>
  </property>
  <property fmtid="{D5CDD505-2E9C-101B-9397-08002B2CF9AE}" pid="17" name="WorkflowCreationPath">
    <vt:lpwstr>f7e1b858-fb73-4ae2-b540-e2b7e8052cbe,3;89948025-4081-4f5e-a424-2864ba34d0a4,3;</vt:lpwstr>
  </property>
  <property fmtid="{D5CDD505-2E9C-101B-9397-08002B2CF9AE}" pid="18" name="_EndDate">
    <vt:lpwstr>2060-01-01T01:00:00Z</vt:lpwstr>
  </property>
  <property fmtid="{D5CDD505-2E9C-101B-9397-08002B2CF9AE}" pid="19" name="DocDate">
    <vt:lpwstr/>
  </property>
</Properties>
</file>